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87"/>
  </p:notesMasterIdLst>
  <p:handoutMasterIdLst>
    <p:handoutMasterId r:id="rId88"/>
  </p:handoutMasterIdLst>
  <p:sldIdLst>
    <p:sldId id="256" r:id="rId2"/>
    <p:sldId id="360" r:id="rId3"/>
    <p:sldId id="361" r:id="rId4"/>
    <p:sldId id="265" r:id="rId5"/>
    <p:sldId id="336" r:id="rId6"/>
    <p:sldId id="337" r:id="rId7"/>
    <p:sldId id="335" r:id="rId8"/>
    <p:sldId id="364" r:id="rId9"/>
    <p:sldId id="264" r:id="rId10"/>
    <p:sldId id="257" r:id="rId11"/>
    <p:sldId id="259" r:id="rId12"/>
    <p:sldId id="260" r:id="rId13"/>
    <p:sldId id="359" r:id="rId14"/>
    <p:sldId id="262" r:id="rId15"/>
    <p:sldId id="266" r:id="rId16"/>
    <p:sldId id="267" r:id="rId17"/>
    <p:sldId id="268" r:id="rId18"/>
    <p:sldId id="269" r:id="rId19"/>
    <p:sldId id="270" r:id="rId20"/>
    <p:sldId id="271" r:id="rId21"/>
    <p:sldId id="362" r:id="rId22"/>
    <p:sldId id="363" r:id="rId23"/>
    <p:sldId id="272" r:id="rId24"/>
    <p:sldId id="349" r:id="rId25"/>
    <p:sldId id="274" r:id="rId26"/>
    <p:sldId id="365" r:id="rId27"/>
    <p:sldId id="277" r:id="rId28"/>
    <p:sldId id="296" r:id="rId29"/>
    <p:sldId id="281" r:id="rId30"/>
    <p:sldId id="338" r:id="rId31"/>
    <p:sldId id="279" r:id="rId32"/>
    <p:sldId id="280" r:id="rId33"/>
    <p:sldId id="340" r:id="rId34"/>
    <p:sldId id="298" r:id="rId35"/>
    <p:sldId id="299" r:id="rId36"/>
    <p:sldId id="282" r:id="rId37"/>
    <p:sldId id="283" r:id="rId38"/>
    <p:sldId id="284" r:id="rId39"/>
    <p:sldId id="285" r:id="rId40"/>
    <p:sldId id="287" r:id="rId41"/>
    <p:sldId id="350" r:id="rId42"/>
    <p:sldId id="289" r:id="rId43"/>
    <p:sldId id="347" r:id="rId44"/>
    <p:sldId id="345" r:id="rId45"/>
    <p:sldId id="290" r:id="rId46"/>
    <p:sldId id="351" r:id="rId47"/>
    <p:sldId id="292" r:id="rId48"/>
    <p:sldId id="300" r:id="rId49"/>
    <p:sldId id="352" r:id="rId50"/>
    <p:sldId id="368" r:id="rId51"/>
    <p:sldId id="325" r:id="rId52"/>
    <p:sldId id="353" r:id="rId53"/>
    <p:sldId id="320" r:id="rId54"/>
    <p:sldId id="355" r:id="rId55"/>
    <p:sldId id="356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72" r:id="rId68"/>
    <p:sldId id="373" r:id="rId69"/>
    <p:sldId id="326" r:id="rId70"/>
    <p:sldId id="328" r:id="rId71"/>
    <p:sldId id="327" r:id="rId72"/>
    <p:sldId id="370" r:id="rId73"/>
    <p:sldId id="369" r:id="rId74"/>
    <p:sldId id="354" r:id="rId75"/>
    <p:sldId id="371" r:id="rId76"/>
    <p:sldId id="319" r:id="rId77"/>
    <p:sldId id="357" r:id="rId78"/>
    <p:sldId id="321" r:id="rId79"/>
    <p:sldId id="322" r:id="rId80"/>
    <p:sldId id="323" r:id="rId81"/>
    <p:sldId id="330" r:id="rId82"/>
    <p:sldId id="331" r:id="rId83"/>
    <p:sldId id="358" r:id="rId84"/>
    <p:sldId id="333" r:id="rId85"/>
    <p:sldId id="334" r:id="rId86"/>
  </p:sldIdLst>
  <p:sldSz cx="12192000" cy="6858000"/>
  <p:notesSz cx="9925050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8" autoAdjust="0"/>
    <p:restoredTop sz="94140" autoAdjust="0"/>
  </p:normalViewPr>
  <p:slideViewPr>
    <p:cSldViewPr snapToGrid="0">
      <p:cViewPr varScale="1">
        <p:scale>
          <a:sx n="70" d="100"/>
          <a:sy n="70" d="100"/>
        </p:scale>
        <p:origin x="64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2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2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103;\&#1053;&#1072;%20&#1086;&#1090;&#1095;&#1105;&#109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103;\&#1053;&#1072;%20&#1086;&#1090;&#1095;&#1105;&#109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103;\&#1053;&#1072;%20&#1086;&#1090;&#1095;&#1105;&#1090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103;\&#1053;&#1072;%20&#1086;&#1090;&#1095;&#1105;&#109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103;\&#1053;&#1072;%20&#1086;&#1090;&#1095;&#1105;&#109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Кількість вступників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'[На отчёт.xlsx]Лист1'!$B$1</c:f>
              <c:strCache>
                <c:ptCount val="1"/>
                <c:pt idx="0">
                  <c:v>Охорона праці 
(бакалаври)</c:v>
                </c:pt>
              </c:strCache>
            </c:strRef>
          </c:tx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044-4AB9-8B91-835F75D611F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отчёт.xlsx]Лист1'!$B$2:$B$6</c:f>
              <c:numCache>
                <c:formatCode>General</c:formatCode>
                <c:ptCount val="5"/>
                <c:pt idx="0">
                  <c:v>8</c:v>
                </c:pt>
                <c:pt idx="1">
                  <c:v>14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044-4AB9-8B91-835F75D611FC}"/>
            </c:ext>
          </c:extLst>
        </c:ser>
        <c:ser>
          <c:idx val="1"/>
          <c:order val="1"/>
          <c:tx>
            <c:strRef>
              <c:f>'[На отчёт.xlsx]Лист1'!$C$1</c:f>
              <c:strCache>
                <c:ptCount val="1"/>
                <c:pt idx="0">
                  <c:v>Прикладна фізика 
(бакалаври)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отчёт.xlsx]Лист1'!$C$2:$C$6</c:f>
              <c:numCache>
                <c:formatCode>General</c:formatCode>
                <c:ptCount val="5"/>
                <c:pt idx="0">
                  <c:v>44</c:v>
                </c:pt>
                <c:pt idx="1">
                  <c:v>24</c:v>
                </c:pt>
                <c:pt idx="2">
                  <c:v>49</c:v>
                </c:pt>
                <c:pt idx="3">
                  <c:v>33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44-4AB9-8B91-835F75D611FC}"/>
            </c:ext>
          </c:extLst>
        </c:ser>
        <c:ser>
          <c:idx val="2"/>
          <c:order val="2"/>
          <c:tx>
            <c:strRef>
              <c:f>'[На отчёт.xlsx]Лист1'!$D$1</c:f>
              <c:strCache>
                <c:ptCount val="1"/>
                <c:pt idx="0">
                  <c:v>Прикладна фізика
 (магістри)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отчёт.xlsx]Лист1'!$D$2:$D$6</c:f>
              <c:numCache>
                <c:formatCode>General</c:formatCode>
                <c:ptCount val="5"/>
                <c:pt idx="0">
                  <c:v>36</c:v>
                </c:pt>
                <c:pt idx="1">
                  <c:v>12</c:v>
                </c:pt>
                <c:pt idx="2">
                  <c:v>24</c:v>
                </c:pt>
                <c:pt idx="3">
                  <c:v>24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044-4AB9-8B91-835F75D611FC}"/>
            </c:ext>
          </c:extLst>
        </c:ser>
        <c:ser>
          <c:idx val="3"/>
          <c:order val="3"/>
          <c:tx>
            <c:strRef>
              <c:f>'[На отчёт.xlsx]Лист1'!$E$1</c:f>
              <c:strCache>
                <c:ptCount val="1"/>
                <c:pt idx="0">
                  <c:v>Прикладна фізика
(аспіранти)</c:v>
                </c:pt>
              </c:strCache>
            </c:strRef>
          </c:tx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044-4AB9-8B91-835F75D611F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5.24803061199573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044-4AB9-8B91-835F75D611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044-4AB9-8B91-835F75D61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18280"/>
        <c:axId val="175051080"/>
      </c:barChart>
      <c:catAx>
        <c:axId val="5818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uk-UA" sz="1600"/>
                  <a:t>Рік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051080"/>
        <c:crosses val="autoZero"/>
        <c:auto val="1"/>
        <c:lblAlgn val="ctr"/>
        <c:lblOffset val="100"/>
        <c:noMultiLvlLbl val="0"/>
      </c:catAx>
      <c:valAx>
        <c:axId val="175051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Кількість осіб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818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Загальна кількість вступників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'[На отчёт.xlsx]Лист1'!$B$1</c:f>
              <c:strCache>
                <c:ptCount val="1"/>
                <c:pt idx="0">
                  <c:v>Охорона праці 
(бакалаври)</c:v>
                </c:pt>
              </c:strCache>
            </c:strRef>
          </c:tx>
          <c:invertIfNegative val="0"/>
          <c:dLbls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C8B-45C7-920B-37BFBABD1C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8B-45C7-920B-37BFBABD1C0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8B-45C7-920B-37BFBABD1C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отчёт.xlsx]Лист1'!$B$2:$B$6</c:f>
              <c:numCache>
                <c:formatCode>General</c:formatCode>
                <c:ptCount val="5"/>
                <c:pt idx="0">
                  <c:v>8</c:v>
                </c:pt>
                <c:pt idx="1">
                  <c:v>14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8B-45C7-920B-37BFBABD1C0F}"/>
            </c:ext>
          </c:extLst>
        </c:ser>
        <c:ser>
          <c:idx val="1"/>
          <c:order val="1"/>
          <c:tx>
            <c:strRef>
              <c:f>'[На отчёт.xlsx]Лист1'!$C$1</c:f>
              <c:strCache>
                <c:ptCount val="1"/>
                <c:pt idx="0">
                  <c:v>Прикладна фізика 
(бакалаври)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отчёт.xlsx]Лист1'!$C$2:$C$6</c:f>
              <c:numCache>
                <c:formatCode>General</c:formatCode>
                <c:ptCount val="5"/>
                <c:pt idx="0">
                  <c:v>44</c:v>
                </c:pt>
                <c:pt idx="1">
                  <c:v>24</c:v>
                </c:pt>
                <c:pt idx="2">
                  <c:v>49</c:v>
                </c:pt>
                <c:pt idx="3">
                  <c:v>33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8B-45C7-920B-37BFBABD1C0F}"/>
            </c:ext>
          </c:extLst>
        </c:ser>
        <c:ser>
          <c:idx val="2"/>
          <c:order val="2"/>
          <c:tx>
            <c:strRef>
              <c:f>'[На отчёт.xlsx]Лист1'!$D$1</c:f>
              <c:strCache>
                <c:ptCount val="1"/>
                <c:pt idx="0">
                  <c:v>Прикладна фізика
 (магістри)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отчёт.xlsx]Лист1'!$D$2:$D$6</c:f>
              <c:numCache>
                <c:formatCode>General</c:formatCode>
                <c:ptCount val="5"/>
                <c:pt idx="0">
                  <c:v>36</c:v>
                </c:pt>
                <c:pt idx="1">
                  <c:v>12</c:v>
                </c:pt>
                <c:pt idx="2">
                  <c:v>24</c:v>
                </c:pt>
                <c:pt idx="3">
                  <c:v>24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8B-45C7-920B-37BFBABD1C0F}"/>
            </c:ext>
          </c:extLst>
        </c:ser>
        <c:ser>
          <c:idx val="3"/>
          <c:order val="3"/>
          <c:tx>
            <c:strRef>
              <c:f>'[На отчёт.xlsx]Лист1'!$E$1</c:f>
              <c:strCache>
                <c:ptCount val="1"/>
                <c:pt idx="0">
                  <c:v>Прикладна фізика
(аспіранти)</c:v>
                </c:pt>
              </c:strCache>
            </c:strRef>
          </c:tx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C8B-45C7-920B-37BFBABD1C0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C8B-45C7-920B-37BFBABD1C0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C8B-45C7-920B-37BFBABD1C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C8B-45C7-920B-37BFBABD1C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'[На отчёт.xlsx]Лист1'!$A$2:$A$6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'[На отчёт.xlsx]Лист1'!$E$2:$E$6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C8B-45C7-920B-37BFBABD1C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8001000"/>
        <c:axId val="175832312"/>
      </c:barChart>
      <c:catAx>
        <c:axId val="158001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uk-UA" sz="1600"/>
                  <a:t>Рік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832312"/>
        <c:crosses val="autoZero"/>
        <c:auto val="1"/>
        <c:lblAlgn val="ctr"/>
        <c:lblOffset val="100"/>
        <c:noMultiLvlLbl val="0"/>
      </c:catAx>
      <c:valAx>
        <c:axId val="175832312"/>
        <c:scaling>
          <c:orientation val="minMax"/>
          <c:max val="9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Кількість осіб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8001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Загальна кількість студентів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Лист1!$I$2:$I$6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224</c:v>
                </c:pt>
                <c:pt idx="1">
                  <c:v>218</c:v>
                </c:pt>
                <c:pt idx="2">
                  <c:v>217</c:v>
                </c:pt>
                <c:pt idx="3">
                  <c:v>208</c:v>
                </c:pt>
                <c:pt idx="4">
                  <c:v>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7B-4939-8A1D-662895D5C6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5833096"/>
        <c:axId val="175833488"/>
      </c:barChart>
      <c:catAx>
        <c:axId val="175833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uk-UA" sz="1600"/>
                  <a:t>Рік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833488"/>
        <c:crosses val="autoZero"/>
        <c:auto val="1"/>
        <c:lblAlgn val="ctr"/>
        <c:lblOffset val="100"/>
        <c:noMultiLvlLbl val="0"/>
      </c:catAx>
      <c:valAx>
        <c:axId val="175833488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uk-UA" sz="1600"/>
                  <a:t>Кількість осіб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833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800" noProof="0" dirty="0" smtClean="0">
                <a:solidFill>
                  <a:schemeClr val="tx1"/>
                </a:solidFill>
              </a:rPr>
              <a:t>Тенденція</a:t>
            </a:r>
            <a:r>
              <a:rPr lang="uk-UA" sz="2800" baseline="0" noProof="0" dirty="0" smtClean="0">
                <a:solidFill>
                  <a:schemeClr val="tx1"/>
                </a:solidFill>
              </a:rPr>
              <a:t> змін кількості студентів за спеціальностями   </a:t>
            </a:r>
            <a:endParaRPr lang="uk-UA" sz="2800" baseline="0" noProof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8.977703158291428E-2"/>
          <c:y val="6.465027558795799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Охорона праці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Лист1!$I$2:$I$6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45</c:v>
                </c:pt>
                <c:pt idx="1">
                  <c:v>51</c:v>
                </c:pt>
                <c:pt idx="2">
                  <c:v>33</c:v>
                </c:pt>
                <c:pt idx="3">
                  <c:v>21</c:v>
                </c:pt>
                <c:pt idx="4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384-4CBC-A1E5-4E55A6876231}"/>
            </c:ext>
          </c:extLst>
        </c:ser>
        <c:ser>
          <c:idx val="1"/>
          <c:order val="1"/>
          <c:tx>
            <c:v>Прикладна фізика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Лист1!$I$2:$I$6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179</c:v>
                </c:pt>
                <c:pt idx="1">
                  <c:v>167</c:v>
                </c:pt>
                <c:pt idx="2">
                  <c:v>184</c:v>
                </c:pt>
                <c:pt idx="3">
                  <c:v>187</c:v>
                </c:pt>
                <c:pt idx="4">
                  <c:v>192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384-4CBC-A1E5-4E55A6876231}"/>
            </c:ext>
          </c:extLst>
        </c:ser>
        <c:ser>
          <c:idx val="2"/>
          <c:order val="2"/>
          <c:tx>
            <c:v>Загалом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Лист1!$I$2:$I$6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224</c:v>
                </c:pt>
                <c:pt idx="1">
                  <c:v>218</c:v>
                </c:pt>
                <c:pt idx="2">
                  <c:v>217</c:v>
                </c:pt>
                <c:pt idx="3">
                  <c:v>208</c:v>
                </c:pt>
                <c:pt idx="4">
                  <c:v>204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384-4CBC-A1E5-4E55A6876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834272"/>
        <c:axId val="175834664"/>
      </c:lineChart>
      <c:catAx>
        <c:axId val="175834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200" b="1" i="0" baseline="0">
                    <a:solidFill>
                      <a:schemeClr val="tx1"/>
                    </a:solidFill>
                  </a:rPr>
                  <a:t>Рік</a:t>
                </a:r>
              </a:p>
            </c:rich>
          </c:tx>
          <c:layout>
            <c:manualLayout>
              <c:xMode val="edge"/>
              <c:yMode val="edge"/>
              <c:x val="0.44189792045225118"/>
              <c:y val="0.929466070693798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834664"/>
        <c:crosses val="autoZero"/>
        <c:auto val="1"/>
        <c:lblAlgn val="ctr"/>
        <c:lblOffset val="100"/>
        <c:noMultiLvlLbl val="0"/>
      </c:catAx>
      <c:valAx>
        <c:axId val="175834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2200" b="1" i="0" baseline="0" noProof="0" dirty="0" smtClean="0">
                    <a:solidFill>
                      <a:schemeClr val="tx1"/>
                    </a:solidFill>
                  </a:rPr>
                  <a:t>Кількість</a:t>
                </a:r>
                <a:r>
                  <a:rPr lang="en-US" sz="2200" b="1" i="0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uk-UA" sz="2200" b="1" i="0" baseline="0" dirty="0" smtClean="0">
                    <a:solidFill>
                      <a:schemeClr val="tx1"/>
                    </a:solidFill>
                  </a:rPr>
                  <a:t>осіб</a:t>
                </a:r>
                <a:endParaRPr lang="ru-RU" sz="2200" b="1" i="0" baseline="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83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baseline="0" noProof="0" dirty="0"/>
              <a:t>Придбання нового </a:t>
            </a:r>
            <a:r>
              <a:rPr lang="uk-UA" baseline="0" noProof="0" dirty="0" smtClean="0"/>
              <a:t>обладнання </a:t>
            </a:r>
            <a:r>
              <a:rPr lang="uk-UA" baseline="0" noProof="0" dirty="0"/>
              <a:t>на факультет за фондом </a:t>
            </a:r>
            <a:r>
              <a:rPr lang="uk-UA" baseline="0" noProof="0" dirty="0" smtClean="0"/>
              <a:t>модернізації</a:t>
            </a:r>
            <a:endParaRPr lang="uk-UA" noProof="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КФНЕЕ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Лист1!$P$2:$P$3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Лист1!$Q$2:$Q$3</c:f>
              <c:numCache>
                <c:formatCode>General</c:formatCode>
                <c:ptCount val="2"/>
                <c:pt idx="0">
                  <c:v>50000</c:v>
                </c:pt>
                <c:pt idx="1">
                  <c:v>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41-477F-B0BC-4A202251BDC6}"/>
            </c:ext>
          </c:extLst>
        </c:ser>
        <c:ser>
          <c:idx val="1"/>
          <c:order val="1"/>
          <c:tx>
            <c:v>КТМФЕ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Лист1!$P$2:$P$3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Лист1!$R$2:$R$3</c:f>
              <c:numCache>
                <c:formatCode>General</c:formatCode>
                <c:ptCount val="2"/>
                <c:pt idx="0">
                  <c:v>50000</c:v>
                </c:pt>
                <c:pt idx="1">
                  <c:v>37000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41-477F-B0BC-4A202251BDC6}"/>
            </c:ext>
          </c:extLst>
        </c:ser>
        <c:ser>
          <c:idx val="2"/>
          <c:order val="2"/>
          <c:tx>
            <c:v>КІТФЕС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Лист1!$P$2:$P$3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Лист1!$S$2:$S$3</c:f>
              <c:numCache>
                <c:formatCode>General</c:formatCode>
                <c:ptCount val="2"/>
                <c:pt idx="0">
                  <c:v>100000</c:v>
                </c:pt>
                <c:pt idx="1">
                  <c:v>100000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41-477F-B0BC-4A202251B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835448"/>
        <c:axId val="175835840"/>
      </c:barChart>
      <c:catAx>
        <c:axId val="175835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uk-UA" sz="1600"/>
                  <a:t>Рік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5835840"/>
        <c:crosses val="autoZero"/>
        <c:auto val="1"/>
        <c:lblAlgn val="ctr"/>
        <c:lblOffset val="100"/>
        <c:noMultiLvlLbl val="0"/>
      </c:catAx>
      <c:valAx>
        <c:axId val="175835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uk-UA" sz="1600"/>
                  <a:t>Кошти, грн.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58354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937" cy="3403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0796" y="0"/>
            <a:ext cx="4301937" cy="3403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338D9-7316-4AC3-8AC6-63121D3839F6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7357"/>
            <a:ext cx="4301937" cy="3403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0796" y="6457357"/>
            <a:ext cx="4301937" cy="3403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83010-EBE6-49F4-9743-CACFB5F44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506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899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F4522-22A8-4D72-AA45-B28526E69D57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5575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6" y="3228896"/>
            <a:ext cx="794004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899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7E032-EE39-44B3-9A17-00631F9C2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7E032-EE39-44B3-9A17-00631F9C2A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7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травня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 року до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фізико-енергетичного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факультету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завітав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професор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фізичного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факультету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Університету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Південної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Кароліни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Базалій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Ярослав,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прочитав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лекцію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тему «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Навчання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наукові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дослідження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фізичному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факультеті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Університету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Південної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Кароліни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США».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7E032-EE39-44B3-9A17-00631F9C2A2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7125-6233-47DA-B251-74F2A489D30A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8CBD-8B36-4A65-9707-EEE71A712FC1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91B14-8FFB-4B98-BBBB-835613BF4190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92C5-489C-46D8-81C9-A0A1191EABE1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EFD9546-346C-402D-9E44-9959613F18EE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6585B-FEF1-4863-9155-C11E0EDBBE02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1A5E-BDBE-4569-9D35-2AA5C1DD64EB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B253-52BD-41C5-8498-E7F196DF2B41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3361-0280-4CDA-8B4F-EA3F8B3812B0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4956-1C32-4809-845A-1E9E11D3C55A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207E-0E0A-4B8D-B174-42C286837C7D}" type="datetime1">
              <a:rPr lang="en-US" smtClean="0"/>
              <a:t>10/16/2018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E0AD914-4779-4D0B-BD52-C92D8909E4CF}" type="datetime1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417" y="2417103"/>
            <a:ext cx="10212636" cy="1339652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uk-UA" sz="3300" dirty="0"/>
              <a:t>декана фізико-енергетичного факультету</a:t>
            </a:r>
            <a:endParaRPr lang="ru-RU" sz="3300" dirty="0"/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uk-UA" sz="3300" dirty="0"/>
              <a:t>Харківського національного університету імені В.Н. Каразіна</a:t>
            </a:r>
            <a:endParaRPr lang="ru-RU" sz="3300" dirty="0"/>
          </a:p>
          <a:p>
            <a:pPr algn="ctr"/>
            <a:endParaRPr lang="ru-RU" sz="28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36434" y="1222905"/>
            <a:ext cx="10201619" cy="1509281"/>
          </a:xfrm>
        </p:spPr>
        <p:txBody>
          <a:bodyPr/>
          <a:lstStyle/>
          <a:p>
            <a:pPr algn="ctr"/>
            <a:r>
              <a:rPr lang="uk-UA" sz="6000" cap="none" dirty="0"/>
              <a:t>Звіт</a:t>
            </a:r>
            <a:endParaRPr lang="ru-RU" sz="600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870326" y="4472854"/>
            <a:ext cx="49678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 err="1"/>
              <a:t>Гарячевської</a:t>
            </a:r>
            <a:r>
              <a:rPr lang="uk-UA" sz="2800" dirty="0"/>
              <a:t> І.В. 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за 2017-2018 навчальний рік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934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b="1" cap="none" dirty="0"/>
              <a:t>Кадровий потенціал факультету</a:t>
            </a:r>
            <a:endParaRPr lang="ru-RU" sz="6000" cap="non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86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003"/>
            <a:ext cx="12192000" cy="904153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Персональний склад за кафедрами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855740"/>
              </p:ext>
            </p:extLst>
          </p:nvPr>
        </p:nvGraphicFramePr>
        <p:xfrm>
          <a:off x="216765" y="696292"/>
          <a:ext cx="11843134" cy="5445381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976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6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71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71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71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71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971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2410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32410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99458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 з/п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Співробітники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КІТФЕС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КФНЕЕ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КТФМФЕ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КОПБЖД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Штат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Суміс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Штат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Суміс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Штат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Суміс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Штат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Суміс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3792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Професори, доктори наук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3792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Кандидати наук, доценти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667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Старші викладачі, асистенти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3791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Асистенти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9458">
                <a:tc rowSpan="2" gridSpan="2"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Загалом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3*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9458">
                <a:tc gridSpan="2" vMerge="1"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19534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Завідувачі лабораторіями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—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3920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Учбово-допоміжний персонал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—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9458">
                <a:tc gridSpan="2"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Загалом на кафедрі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19  </a:t>
                      </a:r>
                      <a:r>
                        <a:rPr lang="uk-UA" sz="1400" dirty="0">
                          <a:effectLst/>
                        </a:rPr>
                        <a:t>(у 2017 р.16)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10 </a:t>
                      </a:r>
                      <a:r>
                        <a:rPr lang="uk-UA" sz="1400" dirty="0">
                          <a:effectLst/>
                        </a:rPr>
                        <a:t>(у 2017 р. 11)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12 </a:t>
                      </a:r>
                      <a:r>
                        <a:rPr lang="uk-UA" sz="1400" dirty="0">
                          <a:effectLst/>
                        </a:rPr>
                        <a:t>(у 2017 р. 11)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4 </a:t>
                      </a:r>
                      <a:r>
                        <a:rPr lang="uk-UA" sz="1400" dirty="0">
                          <a:effectLst/>
                        </a:rPr>
                        <a:t>(у 2017 р. 5)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29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69"/>
            <a:ext cx="12192000" cy="760279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Навантаження за кафедрами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78096"/>
              </p:ext>
            </p:extLst>
          </p:nvPr>
        </p:nvGraphicFramePr>
        <p:xfrm>
          <a:off x="374571" y="925414"/>
          <a:ext cx="11576636" cy="5132485"/>
        </p:xfrm>
        <a:graphic>
          <a:graphicData uri="http://schemas.openxmlformats.org/drawingml/2006/table">
            <a:tbl>
              <a:tblPr firstRow="1" firstCol="1" lastCol="1" bandRow="1">
                <a:tableStyleId>{5C22544A-7EE6-4342-B048-85BDC9FD1C3A}</a:tableStyleId>
              </a:tblPr>
              <a:tblGrid>
                <a:gridCol w="4125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1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75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35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47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554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38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664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899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5546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32113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107379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112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№ з/п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Ресурс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КТФМФЕ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КФНЕЕ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КІТФЕС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КОПБЖД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Загалом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0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Ставки, бюджет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6,5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5,75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6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9,5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9,75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effectLst/>
                        </a:rPr>
                        <a:t>—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22,25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22,25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0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Ставки, спецфонд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—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effectLst/>
                          <a:latin typeface="+mn-lt"/>
                        </a:rPr>
                        <a:t>—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—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0,25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—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effectLst/>
                          <a:latin typeface="+mn-lt"/>
                        </a:rPr>
                        <a:t>—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1,75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0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3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Загальні ставки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6,50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5,75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6,25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9,5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9,75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4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1,75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24,25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24,25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0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Повне навантаження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3533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3803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4761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3774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6897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5850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2736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latin typeface="+mn-lt"/>
                        </a:rPr>
                        <a:t>1048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</a:rPr>
                        <a:t>17927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14475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69"/>
            <a:ext cx="12192000" cy="760279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Дотримання ліцензійних умов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72715"/>
              </p:ext>
            </p:extLst>
          </p:nvPr>
        </p:nvGraphicFramePr>
        <p:xfrm>
          <a:off x="374573" y="925413"/>
          <a:ext cx="11251371" cy="5245296"/>
        </p:xfrm>
        <a:graphic>
          <a:graphicData uri="http://schemas.openxmlformats.org/drawingml/2006/table">
            <a:tbl>
              <a:tblPr firstRow="1" firstCol="1" lastCol="1" bandRow="1">
                <a:tableStyleId>{5C22544A-7EE6-4342-B048-85BDC9FD1C3A}</a:tableStyleId>
              </a:tblPr>
              <a:tblGrid>
                <a:gridCol w="545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7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8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94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26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88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743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1936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41967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35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№ з/п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Ресурс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КТФМФЕ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КФНЕЕ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КІТФЕС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Загалом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2018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0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Доктори штат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1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1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0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Доктори </a:t>
                      </a:r>
                      <a:r>
                        <a:rPr lang="uk-UA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суміс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1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0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Кандидати штат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4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2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0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Кандидати </a:t>
                      </a:r>
                      <a:r>
                        <a:rPr lang="uk-UA" sz="2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суміс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effectLst/>
                        </a:rPr>
                        <a:t>—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effectLst/>
                        </a:rPr>
                        <a:t>—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effectLst/>
                        </a:rPr>
                        <a:t>—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4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Ст. викладачі, асистенти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effectLst/>
                        </a:rPr>
                        <a:t>—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effectLst/>
                        </a:rPr>
                        <a:t>—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2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4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+mn-lt"/>
                        </a:rPr>
                        <a:t>6</a:t>
                      </a:r>
                      <a:endParaRPr lang="ru-RU" sz="2400" b="1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96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b="1" cap="none" dirty="0"/>
              <a:t>Вдосконалення навчального процесу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7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716211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Навчально-методична робота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4501" y="771175"/>
            <a:ext cx="7182998" cy="13991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 підготовки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 Прикладна фізика і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наноматеріали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6480" y="2851529"/>
            <a:ext cx="3619041" cy="13991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 програми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8541" y="4515074"/>
            <a:ext cx="4295659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Прикладна фізика енергетичних систем (бакалавр, магістр 1,4 роки, аспірантура)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41471" y="4515072"/>
            <a:ext cx="4294800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Комп’ютерна фізика (бакалавр, магістр 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 роки)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782019" y="2252024"/>
            <a:ext cx="627962" cy="56370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12"/>
          <p:cNvSpPr/>
          <p:nvPr/>
        </p:nvSpPr>
        <p:spPr>
          <a:xfrm rot="5400000">
            <a:off x="8103131" y="3320435"/>
            <a:ext cx="1089287" cy="1212783"/>
          </a:xfrm>
          <a:prstGeom prst="bentArrow">
            <a:avLst>
              <a:gd name="adj1" fmla="val 27023"/>
              <a:gd name="adj2" fmla="val 25000"/>
              <a:gd name="adj3" fmla="val 25000"/>
              <a:gd name="adj4" fmla="val 4375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16200000" flipH="1">
            <a:off x="2989483" y="3324803"/>
            <a:ext cx="1089287" cy="1212783"/>
          </a:xfrm>
          <a:prstGeom prst="bentArrow">
            <a:avLst>
              <a:gd name="adj1" fmla="val 27023"/>
              <a:gd name="adj2" fmla="val 25000"/>
              <a:gd name="adj3" fmla="val 25000"/>
              <a:gd name="adj4" fmla="val 4375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61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102"/>
            <a:ext cx="12192000" cy="1609344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/>
              <a:t>Звіт за результатами проведення внутрішнього аудиту системою управління якості освіти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67736"/>
              </p:ext>
            </p:extLst>
          </p:nvPr>
        </p:nvGraphicFramePr>
        <p:xfrm>
          <a:off x="539826" y="1983036"/>
          <a:ext cx="11105003" cy="399912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505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99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03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Цілі аудиту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перевірка наявності, повноти та відповідності оформлення документації структурних підрозділів вимогам системи управління якості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1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Вид аудиту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плановий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1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Терміни проведення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25.10.2017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1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Склад групи аудиторів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</a:rPr>
                        <a:t>Чуйко</a:t>
                      </a:r>
                      <a:r>
                        <a:rPr lang="uk-UA" sz="1800" dirty="0">
                          <a:effectLst/>
                        </a:rPr>
                        <a:t> Ю.І., </a:t>
                      </a:r>
                      <a:r>
                        <a:rPr lang="uk-UA" sz="1800" dirty="0" err="1">
                          <a:effectLst/>
                        </a:rPr>
                        <a:t>Камишнікова</a:t>
                      </a:r>
                      <a:r>
                        <a:rPr lang="uk-UA" sz="1800" dirty="0">
                          <a:effectLst/>
                        </a:rPr>
                        <a:t> Р.Ф., </a:t>
                      </a:r>
                      <a:r>
                        <a:rPr lang="uk-UA" sz="1800" dirty="0" err="1">
                          <a:effectLst/>
                        </a:rPr>
                        <a:t>Фрідман</a:t>
                      </a:r>
                      <a:r>
                        <a:rPr lang="uk-UA" sz="1800" dirty="0">
                          <a:effectLst/>
                        </a:rPr>
                        <a:t> О.А.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90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47302" y="1090668"/>
            <a:ext cx="8097397" cy="13991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процесі перевірки було </a:t>
            </a:r>
          </a:p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виявлено 11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невідповідностей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4078" y="3975250"/>
            <a:ext cx="5514856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невідповідностей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процесах, за які відповідає структурний підрозділ, що перевіряється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7094" y="3986266"/>
            <a:ext cx="5515200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невідповідність у процесах, за які відповідають інші структурні підрозділи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767525" y="2656433"/>
            <a:ext cx="627962" cy="11742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790713" y="2667450"/>
            <a:ext cx="627962" cy="11742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55085"/>
            <a:ext cx="12192000" cy="727112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/>
              <a:t>Результати внутрішнього аудиту</a:t>
            </a:r>
            <a:endParaRPr lang="ru-RU" sz="4200" cap="none" dirty="0"/>
          </a:p>
        </p:txBody>
      </p:sp>
    </p:spTree>
    <p:extLst>
      <p:ext uri="{BB962C8B-B14F-4D97-AF65-F5344CB8AC3E}">
        <p14:creationId xmlns:p14="http://schemas.microsoft.com/office/powerpoint/2010/main" val="396213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33"/>
            <a:ext cx="12192000" cy="1266939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Відповідність документованої інформації встановленим вимогам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783309"/>
              </p:ext>
            </p:extLst>
          </p:nvPr>
        </p:nvGraphicFramePr>
        <p:xfrm>
          <a:off x="517791" y="1487279"/>
          <a:ext cx="11149071" cy="441776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5965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52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998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Відповідність діяльність та документованої інформації деканату встановленим вимогам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070735" algn="l"/>
                          <a:tab pos="2610485" algn="l"/>
                        </a:tabLst>
                      </a:pPr>
                      <a:r>
                        <a:rPr lang="uk-UA" sz="1800" dirty="0">
                          <a:effectLst/>
                        </a:rPr>
                        <a:t>В цілому відповідають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8973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uk-UA" sz="1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Відповідність діяльність та документованої інформації кафедр встановленим вимогам</a:t>
                      </a:r>
                      <a:endParaRPr lang="ru-RU" b="1" i="0" u="none" strike="noStrike" noProof="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Частково відповідають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689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Оцінка виконання корегуючи заходів за результатами попереднього аудиту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Корегуючи заходи, визначені попереднім внутрішнім аудитом, виконані частково та були результативні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77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9"/>
            <a:ext cx="12192000" cy="804343"/>
          </a:xfrm>
        </p:spPr>
        <p:txBody>
          <a:bodyPr>
            <a:normAutofit/>
          </a:bodyPr>
          <a:lstStyle/>
          <a:p>
            <a:r>
              <a:rPr lang="uk-UA" sz="4200" cap="none" dirty="0"/>
              <a:t>Склад ДЕК 2017/2018 навчального року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172147"/>
              </p:ext>
            </p:extLst>
          </p:nvPr>
        </p:nvGraphicFramePr>
        <p:xfrm>
          <a:off x="297454" y="936433"/>
          <a:ext cx="11567711" cy="5122844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57832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844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7456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Напрям підготовки 6.040204 «прикладна фізика»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Напрям підготовки 6.170202 «охорона праці»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4827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Костіков</a:t>
                      </a:r>
                      <a:r>
                        <a:rPr lang="uk-UA" sz="1800" dirty="0">
                          <a:effectLst/>
                        </a:rPr>
                        <a:t> Андрій Олегович – голова комісії;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Гарячевська</a:t>
                      </a:r>
                      <a:r>
                        <a:rPr lang="uk-UA" sz="1800" dirty="0">
                          <a:effectLst/>
                        </a:rPr>
                        <a:t> Ірина Василівна – заступник голови;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Члени комісії: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 err="1">
                          <a:effectLst/>
                        </a:rPr>
                        <a:t>Нємченко</a:t>
                      </a:r>
                      <a:r>
                        <a:rPr lang="uk-UA" sz="1800" dirty="0">
                          <a:effectLst/>
                        </a:rPr>
                        <a:t> Костянтин Едуардович;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>
                          <a:effectLst/>
                        </a:rPr>
                        <a:t>Ткаченко Віктор Іванович;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 err="1" smtClean="0">
                          <a:effectLst/>
                        </a:rPr>
                        <a:t>Мацевитий</a:t>
                      </a:r>
                      <a:r>
                        <a:rPr lang="uk-UA" sz="1800" dirty="0" smtClean="0">
                          <a:effectLst/>
                        </a:rPr>
                        <a:t> </a:t>
                      </a:r>
                      <a:r>
                        <a:rPr lang="uk-UA" sz="1800" dirty="0">
                          <a:effectLst/>
                        </a:rPr>
                        <a:t>Юрій Михайлович;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>
                          <a:effectLst/>
                        </a:rPr>
                        <a:t>Максименко-</a:t>
                      </a:r>
                      <a:r>
                        <a:rPr lang="uk-UA" sz="1800" dirty="0" err="1">
                          <a:effectLst/>
                        </a:rPr>
                        <a:t>Шейко</a:t>
                      </a:r>
                      <a:r>
                        <a:rPr lang="uk-UA" sz="1800" dirty="0">
                          <a:effectLst/>
                        </a:rPr>
                        <a:t> Кирило Володимирович.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Бабенко Ганна Володимирівна – секретар комісії.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Головенко</a:t>
                      </a:r>
                      <a:r>
                        <a:rPr lang="uk-UA" sz="1800" dirty="0">
                          <a:effectLst/>
                        </a:rPr>
                        <a:t> Микола Миколайович – голова комісії;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Адаменко Микола Ігоревич – заступник голови;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Члени комісії: 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 err="1">
                          <a:effectLst/>
                        </a:rPr>
                        <a:t>Доронін</a:t>
                      </a:r>
                      <a:r>
                        <a:rPr lang="uk-UA" sz="1800" dirty="0">
                          <a:effectLst/>
                        </a:rPr>
                        <a:t> Євген Володимирович;</a:t>
                      </a:r>
                      <a:endParaRPr lang="ru-RU" sz="1800" dirty="0">
                        <a:effectLst/>
                      </a:endParaRPr>
                    </a:p>
                    <a:p>
                      <a:pPr marL="800100" lvl="1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uk-UA" sz="1800" dirty="0" err="1">
                          <a:effectLst/>
                        </a:rPr>
                        <a:t>Альбощій</a:t>
                      </a:r>
                      <a:r>
                        <a:rPr lang="uk-UA" sz="1800" dirty="0">
                          <a:effectLst/>
                        </a:rPr>
                        <a:t> Олександр Васильович.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Квітковський</a:t>
                      </a:r>
                      <a:r>
                        <a:rPr lang="uk-UA" sz="1800" dirty="0">
                          <a:effectLst/>
                        </a:rPr>
                        <a:t> Юрій Володимирович – секретар комісії.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18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b="1" cap="none" dirty="0"/>
              <a:t>Статистика осіб, </a:t>
            </a:r>
            <a:r>
              <a:rPr lang="uk-UA" sz="6000" b="1" cap="none" dirty="0">
                <a:latin typeface="Arial Black"/>
              </a:rPr>
              <a:t/>
            </a:r>
            <a:br>
              <a:rPr lang="uk-UA" sz="6000" b="1" cap="none" dirty="0">
                <a:latin typeface="Arial Black"/>
              </a:rPr>
            </a:br>
            <a:r>
              <a:rPr lang="uk-UA" sz="6000" b="1" cap="none" dirty="0"/>
              <a:t>що навчаються </a:t>
            </a:r>
            <a:r>
              <a:rPr lang="uk-UA" sz="6000" b="1" cap="none" dirty="0">
                <a:latin typeface="Arial Black"/>
              </a:rPr>
              <a:t/>
            </a:r>
            <a:br>
              <a:rPr lang="uk-UA" sz="6000" b="1" cap="none" dirty="0">
                <a:latin typeface="Arial Black"/>
              </a:rPr>
            </a:br>
            <a:r>
              <a:rPr lang="uk-UA" sz="6000" b="1" cap="none" dirty="0"/>
              <a:t>на факультеті</a:t>
            </a:r>
            <a:endParaRPr lang="ru-RU" sz="6000" cap="non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51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algn="ctr"/>
            <a:r>
              <a:rPr lang="uk-UA" sz="6000" b="1" cap="none" dirty="0"/>
              <a:t>Науково-дослідна та інноваційна діяльність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93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845114"/>
              </p:ext>
            </p:extLst>
          </p:nvPr>
        </p:nvGraphicFramePr>
        <p:xfrm>
          <a:off x="400376" y="848299"/>
          <a:ext cx="10910751" cy="5865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1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97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68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97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862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33544">
                <a:tc>
                  <a:txBody>
                    <a:bodyPr/>
                    <a:lstStyle/>
                    <a:p>
                      <a:pPr algn="ctr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Scopus, </a:t>
                      </a:r>
                      <a:r>
                        <a:rPr lang="uk-UA" sz="2400" u="none" strike="noStrike" noProof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публікацій</a:t>
                      </a:r>
                      <a:endParaRPr lang="uk-UA" sz="2400" b="0" i="0" u="none" strike="noStrike" noProof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</a:t>
                      </a:r>
                      <a:r>
                        <a:rPr lang="uk-UA" sz="2400" u="none" strike="noStrike" noProof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індекс</a:t>
                      </a:r>
                      <a:r>
                        <a:rPr lang="ru-RU" sz="2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&gt;3</a:t>
                      </a:r>
                      <a:r>
                        <a:rPr lang="ru-RU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u="none" strike="noStrike" noProof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Кафедри</a:t>
                      </a:r>
                    </a:p>
                    <a:p>
                      <a:pPr algn="ctr" fontAlgn="b"/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0970">
                <a:tc>
                  <a:txBody>
                    <a:bodyPr/>
                    <a:lstStyle/>
                    <a:p>
                      <a:pPr algn="ctr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u="none" strike="noStrike" kern="1200" noProof="0" dirty="0" smtClean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Штатні працівники</a:t>
                      </a:r>
                      <a:endParaRPr lang="uk-UA" sz="2400" b="1" u="none" strike="noStrike" kern="1200" noProof="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0" i="1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err="1">
                          <a:effectLst/>
                          <a:latin typeface="Times New Roman"/>
                          <a:cs typeface="Times New Roman"/>
                        </a:rPr>
                        <a:t>Нємченко</a:t>
                      </a:r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 К.Е.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12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КІТФЕС, КТФМФЕ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Сухов Р.В.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КІТФЕС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Марущенко І.М.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КТФМФЕ, КФНЕЕ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Нємченко</a:t>
                      </a:r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Е.К.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КТФМФЕ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45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24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2400" b="1" u="none" strike="noStrike" kern="1200" noProof="0" dirty="0" smtClean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Сумісники</a:t>
                      </a:r>
                      <a:endParaRPr lang="uk-UA" sz="2400" b="1" u="none" strike="noStrike" kern="1200" noProof="0" dirty="0">
                        <a:solidFill>
                          <a:schemeClr val="lt1"/>
                        </a:solidFill>
                        <a:effectLst/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24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24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24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49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err="1">
                          <a:effectLst/>
                          <a:latin typeface="Times New Roman"/>
                          <a:cs typeface="Times New Roman"/>
                        </a:rPr>
                        <a:t>Фертман</a:t>
                      </a:r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 О.Л.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КІТФЕС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err="1">
                          <a:effectLst/>
                          <a:latin typeface="Times New Roman"/>
                          <a:cs typeface="Times New Roman"/>
                        </a:rPr>
                        <a:t>Чаговець</a:t>
                      </a:r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 В.К.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32323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КТФМФЕ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Марченко І.Г.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КФНЕЕ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err="1">
                          <a:effectLst/>
                          <a:latin typeface="Times New Roman"/>
                          <a:cs typeface="Times New Roman"/>
                        </a:rPr>
                        <a:t>Стрельнікова</a:t>
                      </a:r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 О.О.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20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КІТФЕС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49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Ткаченко В.І.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КФНЕЕ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02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err="1">
                          <a:effectLst/>
                          <a:latin typeface="Times New Roman"/>
                          <a:cs typeface="Times New Roman"/>
                        </a:rPr>
                        <a:t>Мацевитий</a:t>
                      </a:r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 Ю.М.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/>
                          <a:cs typeface="Times New Roman"/>
                        </a:rPr>
                        <a:t>55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КТФМФЕ</a:t>
                      </a:r>
                      <a:endParaRPr lang="ru-RU" sz="2400" b="0" i="0" u="none" strike="noStrike" dirty="0">
                        <a:solidFill>
                          <a:srgbClr val="32323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2941"/>
            <a:ext cx="12192000" cy="81535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Показники наукової активності</a:t>
            </a:r>
            <a:endParaRPr lang="ru-RU" sz="4200" cap="none" dirty="0"/>
          </a:p>
        </p:txBody>
      </p:sp>
    </p:spTree>
    <p:extLst>
      <p:ext uri="{BB962C8B-B14F-4D97-AF65-F5344CB8AC3E}">
        <p14:creationId xmlns:p14="http://schemas.microsoft.com/office/powerpoint/2010/main" val="307764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2941"/>
            <a:ext cx="12192000" cy="81535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Наукові публікації</a:t>
            </a:r>
            <a:endParaRPr lang="ru-RU" sz="4200" cap="none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3863"/>
              </p:ext>
            </p:extLst>
          </p:nvPr>
        </p:nvGraphicFramePr>
        <p:xfrm>
          <a:off x="451756" y="1035047"/>
          <a:ext cx="11130644" cy="4872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59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8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29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14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17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594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706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415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Кафедра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Міжнародні наукові конференції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Статті в фахових виданнях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Статті в журналах, що індексуються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4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2017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2018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2017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2018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2017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i="1" dirty="0">
                          <a:effectLst/>
                        </a:rPr>
                        <a:t>2018</a:t>
                      </a:r>
                      <a:endParaRPr lang="ru-RU" sz="2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КТФМФЕ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</a:rPr>
                        <a:t>КФНЕЕ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17 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22 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10 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 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3 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6 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4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</a:rPr>
                        <a:t>КІТФЕС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3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816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41"/>
            <a:ext cx="12192000" cy="81535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Гранти, проекти, запити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10047"/>
              </p:ext>
            </p:extLst>
          </p:nvPr>
        </p:nvGraphicFramePr>
        <p:xfrm>
          <a:off x="407626" y="936434"/>
          <a:ext cx="11358390" cy="482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07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76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9786"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Спільний українсько-литовський науково-дослідний проект (Міністерство освіти і науки України)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77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Тема роботи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«Порівняльний аналіз </a:t>
                      </a:r>
                      <a:r>
                        <a:rPr lang="uk-UA" sz="1800" dirty="0" err="1">
                          <a:effectLst/>
                        </a:rPr>
                        <a:t>методологій</a:t>
                      </a:r>
                      <a:r>
                        <a:rPr lang="uk-UA" sz="1800" dirty="0">
                          <a:effectLst/>
                        </a:rPr>
                        <a:t> моделювання та результатів оцінки радіаційно-термічних параметрів відпрацьованого ядерного палива реакторів РБМК-1000 (Україна) та РБМК-1500 (Литва) в умовах сухого зберігання»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88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Мета роботи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Вдосконалення </a:t>
                      </a:r>
                      <a:r>
                        <a:rPr lang="uk-UA" sz="1800" dirty="0" err="1">
                          <a:effectLst/>
                        </a:rPr>
                        <a:t>методик</a:t>
                      </a:r>
                      <a:r>
                        <a:rPr lang="uk-UA" sz="1800" dirty="0">
                          <a:effectLst/>
                        </a:rPr>
                        <a:t> моделювання випромінювання та теплових параметрів відпрацьованого ядерного палива при тимчасовому сухому зберіганні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3120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Позабюджетне фінансування 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</a:rPr>
                        <a:t>110 </a:t>
                      </a:r>
                      <a:r>
                        <a:rPr lang="uk-UA" sz="1800" b="1" dirty="0">
                          <a:effectLst/>
                        </a:rPr>
                        <a:t>000 грн. у 2018 р.</a:t>
                      </a:r>
                      <a:r>
                        <a:rPr lang="uk-UA" sz="1800" b="1" baseline="0" dirty="0">
                          <a:effectLst/>
                        </a:rPr>
                        <a:t> – отримано</a:t>
                      </a:r>
                    </a:p>
                    <a:p>
                      <a:pPr marL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aseline="0" dirty="0" smtClean="0">
                          <a:effectLst/>
                        </a:rPr>
                        <a:t>110 </a:t>
                      </a:r>
                      <a:r>
                        <a:rPr lang="uk-UA" sz="1800" baseline="0" dirty="0">
                          <a:effectLst/>
                        </a:rPr>
                        <a:t>000 грн. у 2019 р. – заплановано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873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376846"/>
              </p:ext>
            </p:extLst>
          </p:nvPr>
        </p:nvGraphicFramePr>
        <p:xfrm>
          <a:off x="561860" y="991523"/>
          <a:ext cx="11016868" cy="44622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5632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535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59713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Запити на щорічний конкурс наукових досліджень і розробок, які виконуються за рахунок коштів державного бюджету (червень 2018 р.)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Секція: «Загальна фізика»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Керівник: д.ф.-</a:t>
                      </a:r>
                      <a:r>
                        <a:rPr lang="uk-UA" sz="1800" dirty="0" err="1">
                          <a:effectLst/>
                        </a:rPr>
                        <a:t>м.н</a:t>
                      </a:r>
                      <a:r>
                        <a:rPr lang="uk-UA" sz="1800" dirty="0">
                          <a:effectLst/>
                        </a:rPr>
                        <a:t>.,</a:t>
                      </a:r>
                      <a:r>
                        <a:rPr lang="uk-UA" sz="1800" baseline="0" dirty="0">
                          <a:effectLst/>
                        </a:rPr>
                        <a:t> проф. </a:t>
                      </a:r>
                      <a:r>
                        <a:rPr lang="uk-UA" sz="1800" dirty="0" err="1">
                          <a:effectLst/>
                        </a:rPr>
                        <a:t>Нємченко</a:t>
                      </a:r>
                      <a:r>
                        <a:rPr lang="uk-UA" sz="1800" dirty="0">
                          <a:effectLst/>
                        </a:rPr>
                        <a:t> К.Е.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Тема: «Новітні застосування моделі квазічастинок в поясненні електричних та теплових властивостей квантових суцільних середовищ»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2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Орієнтовний обсяг фінансування проекту: 900 000 грн.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Термін виконання 01.01.2019 – 31.12.2021 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2941"/>
            <a:ext cx="12192000" cy="81535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Гранти, проекти, запити</a:t>
            </a:r>
            <a:endParaRPr lang="ru-RU" sz="4200" cap="none" dirty="0"/>
          </a:p>
        </p:txBody>
      </p:sp>
    </p:spTree>
    <p:extLst>
      <p:ext uri="{BB962C8B-B14F-4D97-AF65-F5344CB8AC3E}">
        <p14:creationId xmlns:p14="http://schemas.microsoft.com/office/powerpoint/2010/main" val="3793617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007"/>
            <a:ext cx="12192000" cy="694174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Аспірантура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61404"/>
              </p:ext>
            </p:extLst>
          </p:nvPr>
        </p:nvGraphicFramePr>
        <p:xfrm>
          <a:off x="782199" y="848296"/>
          <a:ext cx="10642294" cy="53431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321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37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Аспіранти, які закінчили аспірантуру та вийшли до захисту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ПІБ: </a:t>
                      </a:r>
                      <a:r>
                        <a:rPr lang="uk-UA" sz="1800" dirty="0" err="1">
                          <a:effectLst/>
                        </a:rPr>
                        <a:t>Вайсбурд</a:t>
                      </a:r>
                      <a:r>
                        <a:rPr lang="uk-UA" sz="1800" dirty="0">
                          <a:effectLst/>
                        </a:rPr>
                        <a:t> Антон Ігорович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Керівник: проф. </a:t>
                      </a:r>
                      <a:r>
                        <a:rPr lang="uk-UA" sz="1800" dirty="0" err="1">
                          <a:effectLst/>
                        </a:rPr>
                        <a:t>Нємченко</a:t>
                      </a:r>
                      <a:r>
                        <a:rPr lang="uk-UA" sz="1800" dirty="0">
                          <a:effectLst/>
                        </a:rPr>
                        <a:t> К.Е.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Спеціальність: 01.05.02 – «Математичне моделювання»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Тема роботи: «Математичне моделювання в </a:t>
                      </a:r>
                      <a:r>
                        <a:rPr lang="uk-UA" sz="1800" dirty="0" err="1">
                          <a:effectLst/>
                        </a:rPr>
                        <a:t>малоракурсній</a:t>
                      </a:r>
                      <a:r>
                        <a:rPr lang="uk-UA" sz="1800" dirty="0">
                          <a:effectLst/>
                        </a:rPr>
                        <a:t> томографії».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5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Зараховано до аспірантури у 2018 році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Караєв</a:t>
                      </a:r>
                      <a:r>
                        <a:rPr lang="uk-UA" sz="1800" dirty="0">
                          <a:effectLst/>
                        </a:rPr>
                        <a:t> А.О.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Протектор Д.О.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Ткаченко Г.В.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214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3" y="771181"/>
            <a:ext cx="3586024" cy="50825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91548" y="771181"/>
            <a:ext cx="36404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2000" dirty="0" smtClean="0">
                <a:latin typeface="PT Serif"/>
              </a:rPr>
              <a:t>Катерина </a:t>
            </a:r>
            <a:r>
              <a:rPr lang="uk-UA" sz="2000" dirty="0" err="1" smtClean="0">
                <a:latin typeface="PT Serif"/>
              </a:rPr>
              <a:t>Нестерцова</a:t>
            </a:r>
            <a:r>
              <a:rPr lang="uk-UA" sz="2000" dirty="0" smtClean="0">
                <a:latin typeface="PT Serif"/>
              </a:rPr>
              <a:t> перемогла в конкурсі наукових проектів студентів, аспірантів, докторантів і молодих вчених у рамках Всеукраїнської науково-практичної конференції «Дослідження молодих вчених: від ідеї до реалізації»</a:t>
            </a:r>
            <a:endParaRPr lang="uk-UA" sz="2000" b="0" i="0" dirty="0">
              <a:effectLst/>
              <a:latin typeface="PT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99" y="1500312"/>
            <a:ext cx="3519201" cy="49550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86300" y="4915412"/>
            <a:ext cx="3338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Arial" panose="020B0604020202020204" pitchFamily="34" charset="0"/>
              </a:rPr>
              <a:t>Станіслав </a:t>
            </a:r>
            <a:r>
              <a:rPr lang="uk-UA" sz="2000" dirty="0" err="1" smtClean="0">
                <a:latin typeface="Arial" panose="020B0604020202020204" pitchFamily="34" charset="0"/>
              </a:rPr>
              <a:t>Капуза</a:t>
            </a:r>
            <a:r>
              <a:rPr lang="uk-UA" sz="2000" dirty="0" smtClean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uk-UA" sz="2000" dirty="0" smtClean="0">
                <a:latin typeface="Arial" panose="020B0604020202020204" pitchFamily="34" charset="0"/>
              </a:rPr>
              <a:t>виборов ІІ місце у Всеукраїнському конкурсі "Молодь - енергетиці України".</a:t>
            </a:r>
            <a:endParaRPr lang="uk-UA" sz="20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77007"/>
            <a:ext cx="12192000" cy="6941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cap="none" dirty="0"/>
              <a:t>Студенти-переможці наукових конкурсів</a:t>
            </a:r>
            <a:endParaRPr lang="ru-RU" sz="4200" cap="none" dirty="0"/>
          </a:p>
        </p:txBody>
      </p:sp>
    </p:spTree>
    <p:extLst>
      <p:ext uri="{BB962C8B-B14F-4D97-AF65-F5344CB8AC3E}">
        <p14:creationId xmlns:p14="http://schemas.microsoft.com/office/powerpoint/2010/main" val="1889359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70"/>
            <a:ext cx="12192000" cy="705190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Конференції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134736" y="462708"/>
            <a:ext cx="9838062" cy="6081311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Щорічна Міжнародна науково–технічна конференція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«Фізико–технічні проблеми енергетики та шляхи їх вирішення»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набула статусу міжнародної. (21 червня 2018 року). </a:t>
            </a:r>
          </a:p>
          <a:p>
            <a:pPr algn="just">
              <a:lnSpc>
                <a:spcPct val="150000"/>
              </a:lnSpc>
            </a:pPr>
            <a:r>
              <a:rPr lang="uk-UA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Конференція молодих вчених та спеціалістів </a:t>
            </a:r>
            <a:br>
              <a:rPr lang="uk-UA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«Сучасні проблеми машинобудування»</a:t>
            </a:r>
            <a:r>
              <a:rPr lang="uk-UA" alt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461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lvl="0" algn="ctr"/>
            <a:r>
              <a:rPr lang="uk-UA" sz="6000" b="1" cap="none" dirty="0"/>
              <a:t>Розвиток </a:t>
            </a:r>
            <a:br>
              <a:rPr lang="uk-UA" sz="6000" b="1" cap="none" dirty="0"/>
            </a:br>
            <a:r>
              <a:rPr lang="uk-UA" sz="6000" b="1" cap="none" dirty="0"/>
              <a:t>матеріальної бази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80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2936"/>
            <a:ext cx="12192000" cy="7602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Фонд модернізації</a:t>
            </a:r>
            <a:endParaRPr lang="ru-RU" sz="4200" cap="none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147980"/>
              </p:ext>
            </p:extLst>
          </p:nvPr>
        </p:nvGraphicFramePr>
        <p:xfrm>
          <a:off x="958466" y="826266"/>
          <a:ext cx="10267720" cy="533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7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5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Теми за </a:t>
                      </a:r>
                      <a:r>
                        <a:rPr lang="uk-UA" sz="2400" dirty="0" smtClean="0">
                          <a:effectLst/>
                        </a:rPr>
                        <a:t>фондом </a:t>
                      </a:r>
                      <a:r>
                        <a:rPr lang="uk-UA" sz="2400" dirty="0">
                          <a:effectLst/>
                        </a:rPr>
                        <a:t>модернізації на 2018 рік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40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Розробка експериментального стенду для демонстрації енергоефективних водяних опалювальних приладів </a:t>
                      </a:r>
                      <a:r>
                        <a:rPr lang="uk-UA" sz="1800" dirty="0" err="1">
                          <a:effectLst/>
                        </a:rPr>
                        <a:t>конвективної</a:t>
                      </a:r>
                      <a:r>
                        <a:rPr lang="uk-UA" sz="1800" dirty="0">
                          <a:effectLst/>
                        </a:rPr>
                        <a:t> дії (Орлова Н.О.)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40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Розробка експериментального стенду та дослідження енергоефективності сучасних фотоелектричних систем (Кудрявцев І.Н.)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40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Модернізація лабораторії автоматизованої діагностики </a:t>
                      </a:r>
                      <a:r>
                        <a:rPr lang="uk-UA" sz="1800" dirty="0" err="1">
                          <a:effectLst/>
                        </a:rPr>
                        <a:t>інфравізійних</a:t>
                      </a:r>
                      <a:r>
                        <a:rPr lang="uk-UA" sz="1800" dirty="0">
                          <a:effectLst/>
                        </a:rPr>
                        <a:t> зображень в задачах енергоефективності (</a:t>
                      </a:r>
                      <a:r>
                        <a:rPr lang="uk-UA" sz="1800" dirty="0" err="1">
                          <a:effectLst/>
                        </a:rPr>
                        <a:t>Нємченко</a:t>
                      </a:r>
                      <a:r>
                        <a:rPr lang="uk-UA" sz="1800" dirty="0">
                          <a:effectLst/>
                        </a:rPr>
                        <a:t> К.Е.)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02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</a:rPr>
                        <a:t>Модернізация</a:t>
                      </a:r>
                      <a:r>
                        <a:rPr lang="uk-UA" sz="1800" dirty="0">
                          <a:effectLst/>
                        </a:rPr>
                        <a:t> лабораторії кафедри фізики нетрадиційних </a:t>
                      </a:r>
                      <a:r>
                        <a:rPr lang="uk-UA" sz="1800" dirty="0" err="1">
                          <a:effectLst/>
                        </a:rPr>
                        <a:t>енерготехнологій</a:t>
                      </a:r>
                      <a:r>
                        <a:rPr lang="uk-UA" sz="1800" dirty="0">
                          <a:effectLst/>
                        </a:rPr>
                        <a:t> та екології для виконання лабораторних та дипломних робіт за напрямком "Ресурсозберігаючі та екологічно чисті технології" (</a:t>
                      </a:r>
                      <a:r>
                        <a:rPr lang="uk-UA" sz="1800" dirty="0" err="1">
                          <a:effectLst/>
                        </a:rPr>
                        <a:t>Марущенко</a:t>
                      </a:r>
                      <a:r>
                        <a:rPr lang="uk-UA" sz="1800" dirty="0">
                          <a:effectLst/>
                        </a:rPr>
                        <a:t> І.М.)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02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26765"/>
              </p:ext>
            </p:extLst>
          </p:nvPr>
        </p:nvGraphicFramePr>
        <p:xfrm>
          <a:off x="788430" y="816720"/>
          <a:ext cx="10522698" cy="5584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8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81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78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81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57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66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Бакалаврат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Прикладна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Комп’ютерна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Заяви студентів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66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Обсяг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(36 бюджет)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20 (10 бюджет)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Контракт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Усього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66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Магістратура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Прикладна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Комп’ютерна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Заяви студентів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Обсяг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25 (25 бюджет)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10 (8 бюджет)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Контракт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Усього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049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Аспірантура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Прикладна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Комп’ютерна фізика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Заяви студентів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Обсяг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10 (3 бюджет)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Рекомендовано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Зараховано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Контракт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3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Усього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725" marR="47725" marT="0" marB="0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2935"/>
            <a:ext cx="12192000" cy="738240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Хід вступної кампанії 2018</a:t>
            </a:r>
            <a:endParaRPr lang="ru-RU" sz="4200" cap="none" dirty="0"/>
          </a:p>
        </p:txBody>
      </p:sp>
    </p:spTree>
    <p:extLst>
      <p:ext uri="{BB962C8B-B14F-4D97-AF65-F5344CB8AC3E}">
        <p14:creationId xmlns:p14="http://schemas.microsoft.com/office/powerpoint/2010/main" val="2569376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914352"/>
              </p:ext>
            </p:extLst>
          </p:nvPr>
        </p:nvGraphicFramePr>
        <p:xfrm>
          <a:off x="1793203" y="327930"/>
          <a:ext cx="8605593" cy="620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303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6"/>
            <a:ext cx="12192000" cy="7602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Фонд модернізації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52" y="802388"/>
            <a:ext cx="11688896" cy="9382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Завершена робота над темою «Створення лабораторного практикуму з розробки програмно-апаратних комплексів керування енергетичними системами»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 b="16051"/>
          <a:stretch/>
        </p:blipFill>
        <p:spPr>
          <a:xfrm>
            <a:off x="1719549" y="1916937"/>
            <a:ext cx="8752902" cy="47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8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6"/>
            <a:ext cx="12192000" cy="7602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Фонд модернізації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52" y="747302"/>
            <a:ext cx="11688896" cy="113658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Завершена робота над темою «Розробка, виготовлення та дослідження експериментальних стендів з безопорного руху,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однодротової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передачі енергії та магнітоелектричного ефекту»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Рисунок 8" descr="D:\Univer KNU\Фонд модернизации - проекты\2017 - отчет\Фото стенда\IMG_20171207_1604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3" y="2222555"/>
            <a:ext cx="5741623" cy="331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Univer KNU\Зам декана по науке\К докладу декана январь 2017\IMG_20171228_171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88" y="2235858"/>
            <a:ext cx="5765359" cy="3294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771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683161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Навчальні приміщення факультету </a:t>
            </a:r>
            <a:endParaRPr lang="ru-RU" sz="4200" cap="none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053970"/>
              </p:ext>
            </p:extLst>
          </p:nvPr>
        </p:nvGraphicFramePr>
        <p:xfrm>
          <a:off x="383497" y="713590"/>
          <a:ext cx="11567711" cy="5673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2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02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582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972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37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 з/п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Номер аудиторії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Ремонтно-будівельні роботи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Навчальні меблі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Додаткове обладнання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08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Ремонт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Жалюзі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Екран, проектор стаціонарний, комп’ютер 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545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211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Потребує ремонт, заміну вікон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40 парт, 1 стіл викладача, жалюзі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Екран, проектор стаціонарний, комп’ютер,</a:t>
                      </a:r>
                      <a:r>
                        <a:rPr lang="uk-UA" sz="16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інтернет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08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Ремонт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Жалюзі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Екран</a:t>
                      </a:r>
                      <a:r>
                        <a:rPr lang="uk-UA" sz="1600" dirty="0">
                          <a:effectLst/>
                        </a:rPr>
                        <a:t>, 9 комп’ютерів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58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Ремонт,</a:t>
                      </a:r>
                      <a:r>
                        <a:rPr lang="uk-UA" sz="1600" baseline="0" dirty="0">
                          <a:effectLst/>
                        </a:rPr>
                        <a:t> заміну вікон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Жалюзі,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Екран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545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Потребує</a:t>
                      </a:r>
                      <a:r>
                        <a:rPr lang="uk-UA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ремонт, заміну вікон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32 парти, 1 стіл викладача, жалюзі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060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r>
                        <a:rPr lang="uk-UA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Ремонт, 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потребує заміну вікна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 Жалюзі,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Паяльні станції 5 шт., плати для програмування (5 шт.), осцилограф, комп’ютер (2 шт.)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08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228а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Ремонт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 Жалюзі,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10 комп'ютерів,</a:t>
                      </a:r>
                      <a:r>
                        <a:rPr lang="uk-UA" sz="1600" baseline="0" dirty="0">
                          <a:effectLst/>
                        </a:rPr>
                        <a:t> інтернет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4624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228д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Потребує заміну вікон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Стіл письмовий,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3D принтер, осцилограф, генератор сигналів, комп’ютер,</a:t>
                      </a:r>
                      <a:r>
                        <a:rPr lang="uk-UA" sz="1600" baseline="0" dirty="0">
                          <a:effectLst/>
                        </a:rPr>
                        <a:t> п</a:t>
                      </a:r>
                      <a:r>
                        <a:rPr lang="uk-UA" sz="1600" dirty="0">
                          <a:effectLst/>
                        </a:rPr>
                        <a:t>ринтер,</a:t>
                      </a:r>
                      <a:r>
                        <a:rPr lang="uk-UA" sz="1600" baseline="0" dirty="0">
                          <a:effectLst/>
                        </a:rPr>
                        <a:t> </a:t>
                      </a:r>
                      <a:r>
                        <a:rPr lang="uk-UA" sz="16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аналізатор спектру, мікроскоп цифровий, 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208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229б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Потребує ремонт, заміну вікон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Жалюзі,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2082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Ремонт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Жалюзі, дошка, парти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9 комп’ютерів, інтернет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65" marR="34765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6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683161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Ненавчальні приміщення факультету</a:t>
            </a:r>
            <a:endParaRPr lang="ru-RU" sz="4200" cap="none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80921"/>
              </p:ext>
            </p:extLst>
          </p:nvPr>
        </p:nvGraphicFramePr>
        <p:xfrm>
          <a:off x="461354" y="778471"/>
          <a:ext cx="11269292" cy="5459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5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35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772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586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87813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Номер аудиторії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Ремонтно-будівельні роботи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Навчальні меблі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Додаткове обладнання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Стіл письмовий </a:t>
                      </a:r>
                      <a:r>
                        <a:rPr lang="ru-RU" sz="16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 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Комп’ютер, принтер, </a:t>
                      </a:r>
                      <a:r>
                        <a:rPr lang="uk-UA" sz="1600" dirty="0" err="1">
                          <a:effectLst/>
                        </a:rPr>
                        <a:t>роутер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Стіл письмовий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Комп’ютер, принтер, </a:t>
                      </a:r>
                      <a:r>
                        <a:rPr lang="uk-UA" sz="1600" dirty="0" err="1">
                          <a:effectLst/>
                        </a:rPr>
                        <a:t>роутер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228е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Стіл письмовий, </a:t>
                      </a:r>
                      <a:r>
                        <a:rPr lang="uk-UA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Стіл письмовий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 2, принтер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Потребує ремонт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Комп’ютер, принтер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7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232б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Стіл письмовий 3, </a:t>
                      </a:r>
                      <a:r>
                        <a:rPr lang="uk-UA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Шафа для одягу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Комп’ютер, принтер, </a:t>
                      </a:r>
                      <a:r>
                        <a:rPr lang="uk-UA" sz="1600" dirty="0" err="1">
                          <a:effectLst/>
                        </a:rPr>
                        <a:t>роутер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232а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Стіл письмовий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стіл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компьютерний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шафа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одягу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шафа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бумаг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Комп’ютер 2 шт., принтер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73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205, 233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Принтер 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937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57"/>
            <a:ext cx="12192000" cy="718044"/>
          </a:xfrm>
        </p:spPr>
        <p:txBody>
          <a:bodyPr>
            <a:noAutofit/>
          </a:bodyPr>
          <a:lstStyle/>
          <a:p>
            <a:pPr algn="ctr"/>
            <a:r>
              <a:rPr lang="uk-UA" sz="3600" cap="none" dirty="0"/>
              <a:t>Загальний обсяг </a:t>
            </a:r>
            <a:r>
              <a:rPr lang="uk-UA" sz="3600" cap="none" dirty="0" err="1"/>
              <a:t>закупівель</a:t>
            </a:r>
            <a:r>
              <a:rPr lang="uk-UA" sz="3600" cap="none" dirty="0"/>
              <a:t> для факультету </a:t>
            </a:r>
            <a:endParaRPr lang="ru-RU" sz="36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77460"/>
              </p:ext>
            </p:extLst>
          </p:nvPr>
        </p:nvGraphicFramePr>
        <p:xfrm>
          <a:off x="604838" y="655436"/>
          <a:ext cx="10706290" cy="6027807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1039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42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42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98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70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500" dirty="0">
                          <a:effectLst/>
                        </a:rPr>
                        <a:t>№ з/п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500">
                          <a:effectLst/>
                        </a:rPr>
                        <a:t>Назва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500" dirty="0">
                          <a:effectLst/>
                        </a:rPr>
                        <a:t>Кількість, шт.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500">
                          <a:effectLst/>
                        </a:rPr>
                        <a:t>Кошти, грн.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3D-принтер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46000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Осцилограф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64000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Генератор сигналів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15000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Комп’ютери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267500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Принтера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29460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Лабораторний блок живлення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Мультимедійний проектор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Паяльні станції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Плати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22000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Налагоджувальний комплекс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27200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Інтернет-шлюз D-</a:t>
                      </a:r>
                      <a:r>
                        <a:rPr lang="uk-UA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Link</a:t>
                      </a: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Dir-632 (маршрутизатор)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2268</a:t>
                      </a:r>
                      <a:endParaRPr lang="ru-RU" sz="180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Лабораторний автотрансформатор однофазний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Мілівольтметр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Мікроманометр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Цифровий </a:t>
                      </a:r>
                      <a:r>
                        <a:rPr lang="uk-UA" sz="1800" dirty="0" err="1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мультиметр</a:t>
                      </a: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16500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Цифровий </a:t>
                      </a:r>
                      <a:r>
                        <a:rPr lang="uk-UA" sz="1800" dirty="0" err="1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мультиметр</a:t>
                      </a: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7000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Аналізатор спектру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60000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Мікроскоп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12900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Мікроскоп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11000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67087">
                <a:tc>
                  <a:txBody>
                    <a:bodyPr/>
                    <a:lstStyle/>
                    <a:p>
                      <a:pPr marL="0" indent="-59563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Пірометр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9000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6708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886325" algn="l"/>
                        </a:tabLst>
                        <a:defRPr/>
                      </a:pPr>
                      <a:r>
                        <a:rPr lang="uk-UA" sz="1500" dirty="0">
                          <a:effectLst/>
                        </a:rPr>
                        <a:t>Загалом 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886325" algn="l"/>
                        </a:tabLst>
                      </a:pPr>
                      <a:r>
                        <a:rPr lang="uk-UA" sz="1800" dirty="0">
                          <a:effectLst/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uk-UA" sz="1800" dirty="0">
                          <a:effectLst/>
                        </a:rPr>
                        <a:t>622 000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78" marR="59578" marT="0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56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lvl="0" algn="ctr"/>
            <a:r>
              <a:rPr lang="uk-UA" sz="6000" b="1" cap="none" dirty="0"/>
              <a:t>Студентське самоврядування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55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18"/>
            <a:ext cx="12192000" cy="749257"/>
          </a:xfrm>
        </p:spPr>
        <p:txBody>
          <a:bodyPr>
            <a:normAutofit/>
          </a:bodyPr>
          <a:lstStyle/>
          <a:p>
            <a:pPr algn="ctr"/>
            <a:r>
              <a:rPr lang="uk-UA" sz="4200" b="1" cap="none" dirty="0"/>
              <a:t>Студентське самоврядування</a:t>
            </a:r>
            <a:endParaRPr lang="ru-RU" sz="4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813137"/>
              </p:ext>
            </p:extLst>
          </p:nvPr>
        </p:nvGraphicFramePr>
        <p:xfrm>
          <a:off x="198304" y="782192"/>
          <a:ext cx="11766014" cy="540928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9107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55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72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Склад студентського деканату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Іванющенко</a:t>
                      </a:r>
                      <a:r>
                        <a:rPr lang="uk-UA" sz="1800" dirty="0">
                          <a:effectLst/>
                        </a:rPr>
                        <a:t> Вікторія Віталіївна, студентка групи НФ-53 – студентський декан;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Глущенко Євген Юрійович, студент групи НФ-31 – заступник студентського декана;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Богуш</a:t>
                      </a:r>
                      <a:r>
                        <a:rPr lang="uk-UA" sz="1800" dirty="0">
                          <a:effectLst/>
                        </a:rPr>
                        <a:t> Єва Віталіївна, студентка групи  НО-41 – секретар студентського деканату.</a:t>
                      </a:r>
                      <a:endParaRPr lang="ru-RU" sz="1800" dirty="0">
                        <a:effectLst/>
                      </a:endParaRPr>
                    </a:p>
                  </a:txBody>
                  <a:tcPr marL="41284" marR="4128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872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Склад студентського профбюро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Шепиціна</a:t>
                      </a:r>
                      <a:r>
                        <a:rPr lang="uk-UA" sz="1800" dirty="0">
                          <a:effectLst/>
                        </a:rPr>
                        <a:t> Валерія Денисівна, студентка групи НФ-31 – голова профбюро;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Абеленцева</a:t>
                      </a:r>
                      <a:r>
                        <a:rPr lang="uk-UA" sz="1800" dirty="0">
                          <a:effectLst/>
                        </a:rPr>
                        <a:t> Ксенія Володимирівна, студентка групи НФ-33 – заступник голови профбюро.</a:t>
                      </a:r>
                      <a:endParaRPr lang="ru-RU" sz="1800" dirty="0">
                        <a:effectLst/>
                      </a:endParaRPr>
                    </a:p>
                  </a:txBody>
                  <a:tcPr marL="41284" marR="4128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847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Склад наукового товариства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4" marR="4128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>
                          <a:effectLst/>
                        </a:rPr>
                        <a:t>Соколенко Роман Станіславович, студент групи НФ-31 – голова;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Клітченко</a:t>
                      </a:r>
                      <a:r>
                        <a:rPr lang="uk-UA" sz="1800" dirty="0">
                          <a:effectLst/>
                        </a:rPr>
                        <a:t> Данило Тимофійович, студент групи НФ-31 – заступник голови наукового товариства;</a:t>
                      </a:r>
                      <a:endParaRPr lang="ru-RU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/>
                        <a:buChar char=""/>
                      </a:pPr>
                      <a:r>
                        <a:rPr lang="uk-UA" sz="1800" dirty="0" err="1">
                          <a:effectLst/>
                        </a:rPr>
                        <a:t>Робейко</a:t>
                      </a:r>
                      <a:r>
                        <a:rPr lang="uk-UA" sz="1800" dirty="0">
                          <a:effectLst/>
                        </a:rPr>
                        <a:t> Сергій Сергійович, студент групи НФ-32 – секретар наукового товариства.</a:t>
                      </a:r>
                      <a:endParaRPr lang="ru-RU" sz="1800" dirty="0">
                        <a:effectLst/>
                      </a:endParaRPr>
                    </a:p>
                  </a:txBody>
                  <a:tcPr marL="41284" marR="4128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206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b="1" cap="none" dirty="0"/>
              <a:t>Виховна і просвітницька діяльність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37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22"/>
            <a:ext cx="12192000" cy="705191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Поселення до гуртожитків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9921" y="1090668"/>
            <a:ext cx="10332158" cy="139914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2018 році до гуртожитків було поселено  88 студентів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9921" y="3975249"/>
            <a:ext cx="3161841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студентів в гуртожиток № 2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14975" y="3975247"/>
            <a:ext cx="3247104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63 студентів в гуртожиток № 6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196860" y="2766602"/>
            <a:ext cx="627962" cy="97913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9324546" y="2766602"/>
            <a:ext cx="627962" cy="97913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5080" y="3975248"/>
            <a:ext cx="3161841" cy="191877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16 студентів в гуртожиток № 1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82019" y="2766602"/>
            <a:ext cx="627962" cy="97913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2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5"/>
            <a:ext cx="12192000" cy="727223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Випуск фахівців з вищою освітою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574440"/>
              </p:ext>
            </p:extLst>
          </p:nvPr>
        </p:nvGraphicFramePr>
        <p:xfrm>
          <a:off x="308471" y="936433"/>
          <a:ext cx="11534660" cy="5337564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18251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5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36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108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478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24695"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Рівень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Спеціальність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2017 рік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 відзнакою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2018 рік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З відзнакою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6104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Бакалаври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Прикладна фізика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34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35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Охорона праці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—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5440"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Магістри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Прикладна фізика та </a:t>
                      </a:r>
                      <a:r>
                        <a:rPr lang="uk-UA" sz="2000" dirty="0" err="1">
                          <a:effectLst/>
                        </a:rPr>
                        <a:t>наноматеріали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21 </a:t>
                      </a:r>
                    </a:p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(9 вступили до аспірантури)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80501">
                <a:tc gridSpan="2">
                  <a:txBody>
                    <a:bodyPr/>
                    <a:lstStyle/>
                    <a:p>
                      <a:pPr mar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Загалом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58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03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54"/>
            <a:ext cx="12192000" cy="705194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Свято першокурсника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6270" y="1263232"/>
            <a:ext cx="5629620" cy="402486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24 вересня по 28 вересня студенти 1 курсу приймали участь в усіх заходах «Тижня першокурсника». </a:t>
            </a:r>
            <a:endParaRPr lang="uk-UA" alt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irina\Downloads\6f148e2a1a5e53cb907f90b293b2c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90" y="1263232"/>
            <a:ext cx="6037295" cy="40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77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23"/>
            <a:ext cx="12192000" cy="1289084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/>
              <a:t>Розважальні заходи </a:t>
            </a:r>
            <a:br>
              <a:rPr lang="uk-UA" sz="4200" cap="none" dirty="0"/>
            </a:br>
            <a:r>
              <a:rPr lang="uk-UA" sz="4200" cap="none" dirty="0"/>
              <a:t>для викладачів та студентів ФЕФ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400" y="3997280"/>
            <a:ext cx="4028400" cy="215452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Святкування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Хелловіну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81800" y="1352871"/>
            <a:ext cx="4028400" cy="230197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 Духовного гімну «Молитва за Україну»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10199" y="3997280"/>
            <a:ext cx="4029505" cy="215452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Щорічна інтелектуальна гра «Що,  де, коли?»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/>
        </p:blipFill>
        <p:spPr>
          <a:xfrm>
            <a:off x="158908" y="1352870"/>
            <a:ext cx="3751273" cy="2301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2750"/>
          <a:stretch/>
        </p:blipFill>
        <p:spPr>
          <a:xfrm>
            <a:off x="8296416" y="1352313"/>
            <a:ext cx="3722989" cy="2302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47" y="3997280"/>
            <a:ext cx="3326707" cy="2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7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23"/>
            <a:ext cx="12192000" cy="1289084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/>
              <a:t>Розважальні заходи </a:t>
            </a:r>
            <a:br>
              <a:rPr lang="uk-UA" sz="4200" cap="none" dirty="0"/>
            </a:br>
            <a:r>
              <a:rPr lang="uk-UA" sz="4200" cap="none" dirty="0"/>
              <a:t>для викладачів та студентів ФЕФ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13863" y="4829907"/>
            <a:ext cx="3220760" cy="144193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Каразінський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благодійний зимовий бал 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69320" y="1497608"/>
            <a:ext cx="3886105" cy="19607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вирішальний матч Х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студентського чемпіонату України з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футзалу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0375" y="4569054"/>
            <a:ext cx="3886105" cy="17722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Святкування дня фізико-енергетичного факультету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458" y="1292426"/>
            <a:ext cx="2365570" cy="331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blob:https://web.telegram.org/afdac852-8f53-4262-a03a-042a04e89b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97608"/>
            <a:ext cx="3792450" cy="25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70" y="4331436"/>
            <a:ext cx="4008204" cy="224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33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5194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пасхальних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куличів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8121" r="41164" b="14424"/>
          <a:stretch/>
        </p:blipFill>
        <p:spPr bwMode="auto">
          <a:xfrm>
            <a:off x="761718" y="2553771"/>
            <a:ext cx="3638486" cy="316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6507" r="16748" b="12661"/>
          <a:stretch/>
        </p:blipFill>
        <p:spPr bwMode="auto">
          <a:xfrm>
            <a:off x="4536831" y="2028092"/>
            <a:ext cx="7200886" cy="421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7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sp>
        <p:nvSpPr>
          <p:cNvPr id="3" name="AutoShape 2" descr="blob:https://web.telegram.org/afdac852-8f53-4262-a03a-042a04e89b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07" y="744877"/>
            <a:ext cx="4091355" cy="247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55575" y="749149"/>
            <a:ext cx="6339010" cy="247099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/>
              <a:t>22 квітня в Колонній залі північного корпусу відбувся фінал профспілкового чемпіонату </a:t>
            </a:r>
            <a:r>
              <a:rPr lang="ru-RU" sz="2400" dirty="0" smtClean="0"/>
              <a:t>з </a:t>
            </a:r>
            <a:r>
              <a:rPr lang="en-US" sz="2400" dirty="0"/>
              <a:t>FIFA18.:video_game: </a:t>
            </a:r>
            <a:r>
              <a:rPr lang="uk-UA" sz="2400" dirty="0" smtClean="0"/>
              <a:t>на якому студенти фізико-енергетичного факультету </a:t>
            </a:r>
            <a:r>
              <a:rPr lang="uk-UA" sz="2400" dirty="0"/>
              <a:t>отримали призові місця</a:t>
            </a:r>
            <a:r>
              <a:rPr lang="ru-RU" sz="2400" dirty="0"/>
              <a:t>!</a:t>
            </a:r>
            <a:endParaRPr lang="uk-UA" alt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3954"/>
            <a:ext cx="12192000" cy="705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200" cap="none" dirty="0"/>
              <a:t>Наші переможці</a:t>
            </a:r>
            <a:endParaRPr lang="ru-RU" sz="4200" cap="none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5913" y="3480626"/>
            <a:ext cx="6339010" cy="247099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/>
              <a:t>24 квітня 2018 року в КРЦ "Місто" пройшов весняний Кубок студентського профкому з боулінгу, де третє місце зайняла команда "</a:t>
            </a:r>
            <a:r>
              <a:rPr lang="uk-UA" sz="2400" dirty="0" err="1" smtClean="0"/>
              <a:t>Lova-Lova</a:t>
            </a:r>
            <a:r>
              <a:rPr lang="uk-UA" sz="2400" dirty="0" smtClean="0"/>
              <a:t>" фізико-енергетичного факультету. </a:t>
            </a:r>
          </a:p>
          <a:p>
            <a:pPr algn="just"/>
            <a:r>
              <a:rPr lang="en-US" sz="2400" dirty="0" smtClean="0"/>
              <a:t>:</a:t>
            </a:r>
            <a:endParaRPr lang="uk-UA" alt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5" descr="blob:https://web.telegram.org/f692b2fc-c070-42df-a51b-5fcad5078e8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08" y="3480626"/>
            <a:ext cx="4091354" cy="250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67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6941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Спортивні досягнення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9687" y="744028"/>
            <a:ext cx="11512626" cy="187021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dirty="0" smtClean="0"/>
              <a:t>15-19 травня 2018 року в місті </a:t>
            </a:r>
            <a:r>
              <a:rPr lang="uk-UA" sz="2400" dirty="0" err="1" smtClean="0"/>
              <a:t>Роверето</a:t>
            </a:r>
            <a:r>
              <a:rPr lang="uk-UA" sz="2400" dirty="0" smtClean="0"/>
              <a:t> (Італія) проходив перший етап Кубка Європи зі стрільби з лука серед юніорів.</a:t>
            </a:r>
          </a:p>
          <a:p>
            <a:pPr algn="ctr" fontAlgn="base"/>
            <a:r>
              <a:rPr lang="uk-UA" sz="2400" dirty="0" smtClean="0"/>
              <a:t>Студент 2 курсу фізико-енергетичного факультету Харківського національного університету імені В.Н. Каразіна Микита Кравчук став бронзовим призером в особистих змаганнях у стрільбі з класичного лука.</a:t>
            </a:r>
            <a:endParaRPr lang="uk-U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t="16146" r="19449" b="29909"/>
          <a:stretch/>
        </p:blipFill>
        <p:spPr bwMode="auto">
          <a:xfrm>
            <a:off x="3200400" y="2743198"/>
            <a:ext cx="6119446" cy="36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14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6941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Спортивні досягнення 2017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4"/>
            <a:ext cx="11512626" cy="12596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 шостого курсу фізико-енергетичного факультету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Чеботаєв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Павло посів 2 місце в обласних щорічних змаганнях «Спорт протягом життя» серед студентів ВНЗ ІІІ-І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рівнів акредитації Харківської області з бадмінтону.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8" b="18674"/>
          <a:stretch/>
        </p:blipFill>
        <p:spPr>
          <a:xfrm>
            <a:off x="1399142" y="2192354"/>
            <a:ext cx="9393716" cy="45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13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9"/>
            <a:ext cx="12192000" cy="694178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Спортивні досягнення 2017-201</a:t>
            </a:r>
            <a:r>
              <a:rPr lang="en-US" sz="4200" cap="none" dirty="0"/>
              <a:t>8</a:t>
            </a:r>
            <a:endParaRPr lang="ru-RU" sz="4200" cap="none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0" y="446049"/>
            <a:ext cx="11311128" cy="6411951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Чоловіча команда з бадмінтону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посіла 3 місце у змаганнях за програмою 68-ї студентської Спартакіади Харківського національного університету імені В.Н. Каразіна 2017-2018 навчального року.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</a:pP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Збірна команда Фізико-енергетичного факультету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посіла 3 місце у змаганнях за програмою 68-ї студентської Спартакіади Харківського національного університету імені В.Н. Каразіна 2017-2018 навчального року.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20000"/>
              </a:lnSpc>
            </a:pPr>
            <a:r>
              <a:rPr lang="uk-UA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Збірна команда Фізико-енергетичного факультету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посіла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місце у змаганнях за програмою 6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-ї студентської Спартакіади Харківського національного університету імені В.Н. Каразіна 2017-2018 навчального року.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277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b="1" cap="none" dirty="0"/>
              <a:t>Заходи, організовані фізико-енергетичним факультетом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57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9687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лекцій та круглий стіл </a:t>
            </a:r>
          </a:p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«Енергетична дипломатія: що це значить для України» – 18-19 вересня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Users\irina\Downloads\4b10ab159e73386025769e171ad1f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7" y="3913977"/>
            <a:ext cx="3759678" cy="25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irina\Downloads\05424caa57efbf07ec2b47b32cc6c0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71" y="2176304"/>
            <a:ext cx="3757944" cy="25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irina\Downloads\f057cb7f79af7b84048ef31cac0d29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04" y="3124611"/>
            <a:ext cx="3755991" cy="250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83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033400" y="296110"/>
          <a:ext cx="10125200" cy="626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144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9687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dirty="0" err="1"/>
              <a:t>Лекція</a:t>
            </a:r>
            <a:r>
              <a:rPr lang="ru-RU" sz="2400" dirty="0"/>
              <a:t> на тему «</a:t>
            </a:r>
            <a:r>
              <a:rPr lang="ru-RU" sz="2400" dirty="0" err="1"/>
              <a:t>Навчання</a:t>
            </a:r>
            <a:r>
              <a:rPr lang="ru-RU" sz="2400" dirty="0"/>
              <a:t> та </a:t>
            </a:r>
            <a:r>
              <a:rPr lang="ru-RU" sz="2400" dirty="0" err="1"/>
              <a:t>наукові</a:t>
            </a:r>
            <a:r>
              <a:rPr lang="ru-RU" sz="2400" dirty="0"/>
              <a:t> </a:t>
            </a:r>
            <a:r>
              <a:rPr lang="ru-RU" sz="2400" dirty="0" err="1"/>
              <a:t>дослідження</a:t>
            </a:r>
            <a:r>
              <a:rPr lang="ru-RU" sz="2400" dirty="0"/>
              <a:t> на </a:t>
            </a:r>
            <a:r>
              <a:rPr lang="ru-RU" sz="2400" dirty="0" err="1"/>
              <a:t>фізичному</a:t>
            </a:r>
            <a:r>
              <a:rPr lang="ru-RU" sz="2400" dirty="0"/>
              <a:t> </a:t>
            </a:r>
            <a:r>
              <a:rPr lang="ru-RU" sz="2400" dirty="0" err="1"/>
              <a:t>факультеті</a:t>
            </a:r>
            <a:r>
              <a:rPr lang="ru-RU" sz="2400" dirty="0"/>
              <a:t> </a:t>
            </a:r>
            <a:r>
              <a:rPr lang="ru-RU" sz="2400" dirty="0" err="1"/>
              <a:t>Університету</a:t>
            </a:r>
            <a:r>
              <a:rPr lang="ru-RU" sz="2400" dirty="0"/>
              <a:t> </a:t>
            </a:r>
            <a:r>
              <a:rPr lang="ru-RU" sz="2400" dirty="0" err="1"/>
              <a:t>Південної</a:t>
            </a:r>
            <a:r>
              <a:rPr lang="ru-RU" sz="2400" dirty="0"/>
              <a:t> </a:t>
            </a:r>
            <a:r>
              <a:rPr lang="ru-RU" sz="2400" dirty="0" err="1"/>
              <a:t>Кароліни</a:t>
            </a:r>
            <a:r>
              <a:rPr lang="ru-RU" sz="2400" dirty="0"/>
              <a:t>, США»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11 травня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31" y="2754566"/>
            <a:ext cx="4451288" cy="3341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6" y="2061206"/>
            <a:ext cx="4290371" cy="3180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3311531"/>
            <a:ext cx="4446597" cy="32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0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1244897"/>
            <a:ext cx="11620960" cy="9364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 Науки в Харкові: Енергоефективність – 30 вересня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59045d6f0683163e98d1ff366754f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94" y="4574447"/>
            <a:ext cx="32750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irina\Downloads\f2f0aa9f8d6e9486e9af97d968f1f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94" y="2298339"/>
            <a:ext cx="3275012" cy="218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irina\Downloads\4c408a63fdc9ca3b0cf6c72f359c32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4" y="2976644"/>
            <a:ext cx="4251600" cy="28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irina\Downloads\9730fb98421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47" y="2976644"/>
            <a:ext cx="4253130" cy="283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23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Олімпіада з програмування – 25 листопада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83" y="2000176"/>
            <a:ext cx="3472835" cy="2314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64" y="2925593"/>
            <a:ext cx="3842150" cy="2560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7" y="2932275"/>
            <a:ext cx="3832125" cy="255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83" y="4411141"/>
            <a:ext cx="3472835" cy="23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1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20581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Міжнародна</a:t>
            </a:r>
            <a:r>
              <a:rPr lang="ru-RU" sz="2400" dirty="0"/>
              <a:t> </a:t>
            </a:r>
            <a:r>
              <a:rPr lang="ru-RU" sz="2400" dirty="0" err="1"/>
              <a:t>науково-технічна</a:t>
            </a:r>
            <a:r>
              <a:rPr lang="ru-RU" sz="2400" dirty="0"/>
              <a:t> </a:t>
            </a:r>
            <a:r>
              <a:rPr lang="ru-RU" sz="2400" dirty="0" err="1"/>
              <a:t>конференція</a:t>
            </a:r>
            <a:r>
              <a:rPr lang="ru-RU" sz="2400" dirty="0"/>
              <a:t> «ФІЗИКО-ТЕХНІЧНІ ПРОБЛЕМИ ЕНЕРГЕТИКИ ТА ШЛЯХИ ЇХ ВИРІШЕННЯ 2018»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t="23878" r="15034" b="12019"/>
          <a:stretch/>
        </p:blipFill>
        <p:spPr bwMode="auto">
          <a:xfrm>
            <a:off x="618797" y="2262554"/>
            <a:ext cx="5559266" cy="38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8" t="19312" r="15852" b="14983"/>
          <a:stretch/>
        </p:blipFill>
        <p:spPr bwMode="auto">
          <a:xfrm>
            <a:off x="6319022" y="2262554"/>
            <a:ext cx="5533292" cy="383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107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інформаційних технологій в фізико-енергетичних системах. Протектор Д.О.,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Лісін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Д.О. «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Бессітковий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підхід при комп'ютерному моделюванні двомірних нестаціонарних задач теплопровідності» – 4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ada18bda7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95" y="2154238"/>
            <a:ext cx="5681611" cy="42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irina\Downloads\aab78bec1aec3f556626586498982a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62" y="2154238"/>
            <a:ext cx="3199100" cy="42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47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інформаційних технологій в фізико-енергетичних системах.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Караєв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А.О.,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Стрельнікова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Е.О. «Сингулярні інтеграли в аксіально-симетричних задачах теорії пружності» – 25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5492754ed5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80" y="3230504"/>
            <a:ext cx="3682041" cy="245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irina\Downloads\69782ac88dd9c929973725deaebafc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16" y="2238987"/>
            <a:ext cx="3681298" cy="24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irina\Downloads\8d7ab4eb3edca3d759a4222f4fd6e8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5" y="4012701"/>
            <a:ext cx="3681299" cy="245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257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семінари для студентів кафедри інформаційних технологій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фізико-енергетичних системах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64951"/>
              </p:ext>
            </p:extLst>
          </p:nvPr>
        </p:nvGraphicFramePr>
        <p:xfrm>
          <a:off x="1171461" y="2170323"/>
          <a:ext cx="9849079" cy="4318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1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78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Дата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Тема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23 жовтня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Задачі алгебри та геометрії у фізиці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30 жовтня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Захоплююча фізика- від простого до складного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6 листопада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Математика - інструмент чи мова фізики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13 листопада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"</a:t>
                      </a:r>
                      <a:r>
                        <a:rPr lang="uk-UA" sz="1800" dirty="0" err="1">
                          <a:effectLst/>
                        </a:rPr>
                        <a:t>Hands</a:t>
                      </a: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uk-UA" sz="1800" dirty="0" err="1">
                          <a:effectLst/>
                        </a:rPr>
                        <a:t>on</a:t>
                      </a: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uk-UA" sz="1800" dirty="0" err="1">
                          <a:effectLst/>
                        </a:rPr>
                        <a:t>science</a:t>
                      </a:r>
                      <a:r>
                        <a:rPr lang="uk-UA" sz="1800" dirty="0">
                          <a:effectLst/>
                        </a:rPr>
                        <a:t>: Чудова фізика навколо нас"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20 листопада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Захоплююча фізика. Інерція: неочікувана точка зору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27 листопада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Розпізнавання </a:t>
                      </a:r>
                      <a:r>
                        <a:rPr lang="uk-UA" sz="1800" dirty="0">
                          <a:effectLst/>
                        </a:rPr>
                        <a:t>тексту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4 грудня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Комп'ютерна фізика - що це таке?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11 грудня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Що таке прикладна фізика?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18 грудня 2017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Розпізнавання зображень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75" marR="53975" marT="53975" marB="53975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694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семінари для студентів кафедри інформаційних технологій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фізико-енергетичних системах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«Задачі алгебри та геометрії у фізиці» – 23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bd9a2b3a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2" y="2290502"/>
            <a:ext cx="5338205" cy="35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rina\Downloads\4d99ff50193454cd4969e636c9a96b7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80" y="2290503"/>
            <a:ext cx="5336977" cy="35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7103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семінари для студентів кафедри інформаційних технологій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фізико-енергетичних системах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«Захоплююча фізика- від простого до складного» – 30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6133643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12" y="2183094"/>
            <a:ext cx="4962388" cy="372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irina\Downloads\ab40d04f8e97552b8028b69d10ca27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3" y="2183094"/>
            <a:ext cx="4962388" cy="37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440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семінари для студентів кафедри інформаційних технологій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фізико-енергетичних системах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«Захоплююча фізика. Інерція: неочікувана точка зору» – 20 листопада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df07ee5c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59" y="3045151"/>
            <a:ext cx="3867780" cy="25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rina\Downloads\2aee491b158dc4facedde394d57a63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36" y="2303061"/>
            <a:ext cx="3865360" cy="25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irina\Downloads\354e79e8a5d72602450486a7b5e713f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7" y="3846436"/>
            <a:ext cx="3865428" cy="25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9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055326" y="-67235"/>
          <a:ext cx="10081347" cy="6992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7185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теплофізики,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молекулярної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фізики та енергоефективності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«Проблеми поводження з відпрацьованим ядерним паливом» 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4" y="2691449"/>
            <a:ext cx="6281964" cy="32273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96" y="2187428"/>
            <a:ext cx="3843712" cy="419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14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теплофізики, молекулярної фізики та енергоефективності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«Інновації в науці»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797b3eaf1710d8179e4bfac46193db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12" y="2115239"/>
            <a:ext cx="6038176" cy="45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79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теплофізики, молекулярної фізики та енергоефективності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«Захист інформації в енергетичній галузі України»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1634279e5db72133c94645642e0624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99" y="2153081"/>
            <a:ext cx="382905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rina\Downloads\f536561ad14b1d505dae4eb217503d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24" y="2153081"/>
            <a:ext cx="5870333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63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39152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 кафедри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теплофізики,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молекулярної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фізики та енергоефективності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«Використання упорядкованих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конвективних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 для вдосконалення технологічних процесів»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4e197d99ecedac00c986603ad0224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72" y="2336003"/>
            <a:ext cx="5037138" cy="377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7" y="2336006"/>
            <a:ext cx="5037138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918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 семінар-практикум кафедри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теплофізики, молекулярної фізики та енергоефективності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«Сучасне теплообмінне обладнання»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b0114b59c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9" y="2162315"/>
            <a:ext cx="2977004" cy="223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rina\Downloads\b073316d3308b60d277584e569df7f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970373"/>
            <a:ext cx="4347465" cy="271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irina\Downloads\895ce2e1bc1f2d61f27bee580fdabd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962" y="2695009"/>
            <a:ext cx="4348800" cy="326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irina\Downloads\2c1b07ad5c1e1588b2e50291e23478b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76" y="4493010"/>
            <a:ext cx="2976444" cy="22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670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для студентів до ПАТ «Турбоатом» – 2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87" y="2342568"/>
            <a:ext cx="4785464" cy="3589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9" y="2342568"/>
            <a:ext cx="5387791" cy="35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23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для студентів до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науково-дослідного Інституту астрономії – 10 жовтня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f0ae125d51da7b13aea9c30eba76e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5"/>
          <a:stretch>
            <a:fillRect/>
          </a:stretch>
        </p:blipFill>
        <p:spPr bwMode="auto">
          <a:xfrm>
            <a:off x="909351" y="2181337"/>
            <a:ext cx="6766266" cy="431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irina\Downloads\0a4c7158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2"/>
          <a:stretch>
            <a:fillRect/>
          </a:stretch>
        </p:blipFill>
        <p:spPr bwMode="auto">
          <a:xfrm>
            <a:off x="7939521" y="2181337"/>
            <a:ext cx="3296521" cy="431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16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/>
              <a:t>Виїзний практичний семінар "Харківська ТЕЦ-5 - сучасна енергогенеруюча компанія" – 31 травня 2018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990344"/>
            <a:ext cx="3370035" cy="4493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9697" t="21481" r="28805" b="25353"/>
          <a:stretch/>
        </p:blipFill>
        <p:spPr>
          <a:xfrm>
            <a:off x="6096000" y="2195025"/>
            <a:ext cx="5399314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85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/>
              <a:t>Виїзний практичний семінар "ДП Завод "</a:t>
            </a:r>
            <a:r>
              <a:rPr lang="uk-UA" sz="2400" dirty="0" err="1" smtClean="0"/>
              <a:t>Електроважмаш</a:t>
            </a:r>
            <a:r>
              <a:rPr lang="uk-UA" sz="2400" dirty="0" smtClean="0"/>
              <a:t>": сучасні енергетичні технології у виробництві" - 5 червня 2018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7" y="2133600"/>
            <a:ext cx="6163732" cy="46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3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1244897"/>
            <a:ext cx="11620960" cy="9364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відкритих дверей – 5 листопада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C:\Users\irina\Downloads\292d8fadb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6" y="3786842"/>
            <a:ext cx="3870000" cy="257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irina\Downloads\c05492e787550caa1b7cbcecf1014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00" y="3186783"/>
            <a:ext cx="3870000" cy="2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irina\Downloads\487ff0e222911e17ec5648ea54c598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19" y="2520063"/>
            <a:ext cx="3870000" cy="258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33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040079"/>
              </p:ext>
            </p:extLst>
          </p:nvPr>
        </p:nvGraphicFramePr>
        <p:xfrm>
          <a:off x="1111624" y="-27214"/>
          <a:ext cx="9350104" cy="666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8308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70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1812275" y="1432193"/>
            <a:ext cx="8567451" cy="4979621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в проведенні міських і обласних олімпіадах, турнірах юних фізиків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 smtClean="0"/>
              <a:t>Всеукраїнська олімпіада університету з фізики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800" dirty="0" smtClean="0"/>
              <a:t>Турнір </a:t>
            </a:r>
            <a:r>
              <a:rPr lang="uk-UA" sz="2800" dirty="0"/>
              <a:t>юних фізиків та раціоналізаторів</a:t>
            </a:r>
            <a:endParaRPr lang="ru-RU" sz="2800" dirty="0"/>
          </a:p>
          <a:p>
            <a:pPr lvl="0" algn="ctr">
              <a:lnSpc>
                <a:spcPct val="150000"/>
              </a:lnSpc>
            </a:pP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121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71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1244897"/>
            <a:ext cx="11620960" cy="9364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Пересувна виставка цікавої науки 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Каразінського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університету 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(Богодухів, Первомайський, Лозова, Дергачі)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e042100b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" y="2858260"/>
            <a:ext cx="4418359" cy="331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rina\Downloads\c2990109a25c3d74ce2cc278d16a6e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26" y="2296189"/>
            <a:ext cx="2906349" cy="217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irina\Downloads\a51e0d05d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96" y="2839847"/>
            <a:ext cx="4438852" cy="333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irina\Downloads\4162d21c92e765dc0fbea758df9758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26" y="4572373"/>
            <a:ext cx="2906349" cy="217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192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1244897"/>
            <a:ext cx="11620960" cy="9364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 smtClean="0"/>
              <a:t>З 20 по 22 квітня 2018 року представники факультету у складі пересувної виставки </a:t>
            </a:r>
            <a:r>
              <a:rPr lang="uk-UA" sz="2400" b="1" dirty="0" err="1" smtClean="0"/>
              <a:t>Каразінського</a:t>
            </a:r>
            <a:r>
              <a:rPr lang="uk-UA" sz="2400" b="1" dirty="0" smtClean="0"/>
              <a:t> університету відвідали місто Житомир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2" y="2291504"/>
            <a:ext cx="5157654" cy="3871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90" y="2291505"/>
            <a:ext cx="5162237" cy="3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23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73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914"/>
            <a:ext cx="12192000" cy="1112819"/>
          </a:xfrm>
        </p:spPr>
        <p:txBody>
          <a:bodyPr>
            <a:noAutofit/>
          </a:bodyPr>
          <a:lstStyle/>
          <a:p>
            <a:pPr algn="ctr"/>
            <a:r>
              <a:rPr lang="uk-UA" sz="4200" cap="none" dirty="0" err="1"/>
              <a:t>Загальноуніверситетські</a:t>
            </a:r>
            <a:r>
              <a:rPr lang="uk-UA" sz="4200" cap="none" dirty="0"/>
              <a:t> заходи, в яких активно приймав участь ФЕФ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1244897"/>
            <a:ext cx="11620960" cy="9364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dirty="0" err="1"/>
              <a:t>Виставка</a:t>
            </a:r>
            <a:r>
              <a:rPr lang="ru-RU" sz="2400" dirty="0"/>
              <a:t> в </a:t>
            </a:r>
            <a:r>
              <a:rPr lang="ru-RU" sz="2400" dirty="0" err="1"/>
              <a:t>навчальному</a:t>
            </a:r>
            <a:r>
              <a:rPr lang="ru-RU" sz="2400" dirty="0"/>
              <a:t> </a:t>
            </a:r>
            <a:r>
              <a:rPr lang="ru-RU" sz="2400" dirty="0" err="1"/>
              <a:t>центрі</a:t>
            </a:r>
            <a:r>
              <a:rPr lang="ru-RU" sz="2400" dirty="0"/>
              <a:t> "</a:t>
            </a:r>
            <a:r>
              <a:rPr lang="ru-RU" sz="2400" dirty="0" err="1"/>
              <a:t>ЛандауЦентр</a:t>
            </a:r>
            <a:r>
              <a:rPr lang="ru-RU" sz="2400" dirty="0"/>
              <a:t>" на тему «</a:t>
            </a:r>
            <a:r>
              <a:rPr lang="ru-RU" sz="2400" dirty="0" err="1"/>
              <a:t>Сонячна</a:t>
            </a:r>
            <a:r>
              <a:rPr lang="ru-RU" sz="2400" dirty="0"/>
              <a:t> </a:t>
            </a:r>
            <a:r>
              <a:rPr lang="ru-RU" sz="2400" dirty="0" err="1"/>
              <a:t>енергетика</a:t>
            </a:r>
            <a:r>
              <a:rPr lang="ru-RU" sz="2400" dirty="0"/>
              <a:t>» – 12 </a:t>
            </a:r>
            <a:r>
              <a:rPr lang="ru-RU" sz="2400" dirty="0" err="1"/>
              <a:t>травня</a:t>
            </a:r>
            <a:r>
              <a:rPr lang="ru-RU" sz="2400" dirty="0"/>
              <a:t> 2018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6" y="2862987"/>
            <a:ext cx="4224000" cy="31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00" y="4524986"/>
            <a:ext cx="2894400" cy="217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11" y="2286015"/>
            <a:ext cx="2895579" cy="2171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2" y="2850286"/>
            <a:ext cx="4222418" cy="31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66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74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-турнір для 10-11 класів «Енергетичний штурм» – 2 грудня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9b5ef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5" y="2671479"/>
            <a:ext cx="4530613" cy="30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irina\Downloads\9bd99a27329c3b48a94bc47fffdf74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4" y="4437419"/>
            <a:ext cx="3384014" cy="231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irina\Downloads\c02e811614f4d3a023508cd83f5c67f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300" y="2736110"/>
            <a:ext cx="3384014" cy="288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irina\Downloads\af4e40e6243df722e693f94c541a1e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3" y="2116282"/>
            <a:ext cx="3384014" cy="22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677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4"/>
            <a:ext cx="11512627" cy="1116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Візити до середніх навчальних закладів міста та області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57" y="2157193"/>
            <a:ext cx="5626686" cy="42200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68"/>
          <a:stretch/>
        </p:blipFill>
        <p:spPr>
          <a:xfrm>
            <a:off x="9157572" y="2626726"/>
            <a:ext cx="2598056" cy="3295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3"/>
          <a:stretch/>
        </p:blipFill>
        <p:spPr>
          <a:xfrm>
            <a:off x="339687" y="2768730"/>
            <a:ext cx="3048000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2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 для школярів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«Сонячна енергетика - фотоелектричні та колекторні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установки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Кудрявцев І.М.)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irina\Downloads\f45146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06" y="2937403"/>
            <a:ext cx="3787788" cy="28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irina\Downloads\d33ceeacf223004f71a1b9a0ef0385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93" y="2243143"/>
            <a:ext cx="3786970" cy="284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irina\Downloads\45ee9ac46dc1710645c087850c4a27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5" y="3686397"/>
            <a:ext cx="3786970" cy="284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429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77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 для школярів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«Інформаційні технології в фізиці» (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Караєв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А.О., Протектор Д.О.)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irina\Downloads\f6e29a94f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2" y="2080112"/>
            <a:ext cx="324643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irina\Downloads\36f54f41ff3481a5e4084067a04a6e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4" y="2936516"/>
            <a:ext cx="4230000" cy="28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irina\Downloads\0ca0570a695fee78834a8dce03fa0e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89" y="2936516"/>
            <a:ext cx="4229701" cy="28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irina\Downloads\5eda929288a7593c7d2c8ce9723b7c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1" y="4455420"/>
            <a:ext cx="3246438" cy="216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199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9687" y="767473"/>
            <a:ext cx="11512627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 для вчителів фізики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«Нові фізичні теорії та альтернативна енергетика» (Кудрявцев І.М.)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irina\Downloads\c204cb962b27d4055b698169ebacc5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642" y="2340280"/>
            <a:ext cx="2255897" cy="400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irina\Downloads\2e57e7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21" y="2340279"/>
            <a:ext cx="7118092" cy="400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770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79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767473"/>
            <a:ext cx="11620960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 для вчителів фізики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«Україна: питання зберігання відпрацьованого ядерного палива» (</a:t>
            </a:r>
            <a:r>
              <a:rPr lang="uk-UA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Альохіна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С.В.)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irina\Downloads\5c593bf92f3ba335d989d06d1c6ce6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0" y="3709756"/>
            <a:ext cx="3871312" cy="258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irina\Downloads\b9be4569170b3e739a34a38ffb51a7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10" y="2319770"/>
            <a:ext cx="3871310" cy="25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irina\Downloads\e0f243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60" y="2990734"/>
            <a:ext cx="3872680" cy="25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3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8696"/>
              </p:ext>
            </p:extLst>
          </p:nvPr>
        </p:nvGraphicFramePr>
        <p:xfrm>
          <a:off x="-95250" y="60614"/>
          <a:ext cx="12382500" cy="673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29824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80</a:t>
            </a:fld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0902"/>
            <a:ext cx="12192000" cy="738245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Заходи, організовані факультетом</a:t>
            </a:r>
            <a:endParaRPr lang="ru-RU" sz="4200" cap="none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520" y="767473"/>
            <a:ext cx="11620960" cy="120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 для вчителів фізики</a:t>
            </a:r>
          </a:p>
          <a:p>
            <a:pPr lvl="0" algn="ctr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«Вітроустановки малої потужності і нова концепція малої вітрової енергетики» (Ткаченко В.І.)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irina\Downloads\a6cb413ce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00" y="3005513"/>
            <a:ext cx="3870000" cy="2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irina\Downloads\41d060e150c0dee767aa88213cfc7d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48" y="2316412"/>
            <a:ext cx="3870000" cy="258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irina\Downloads\5c811441d50d3d0858ea3b347eb73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3738199"/>
            <a:ext cx="3870000" cy="2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353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Autofit/>
          </a:bodyPr>
          <a:lstStyle/>
          <a:p>
            <a:pPr algn="ctr"/>
            <a:r>
              <a:rPr lang="uk-UA" sz="6000" cap="none" dirty="0"/>
              <a:t>Найважливіші завдання </a:t>
            </a:r>
            <a:br>
              <a:rPr lang="uk-UA" sz="6000" cap="none" dirty="0"/>
            </a:br>
            <a:r>
              <a:rPr lang="uk-UA" sz="6000" cap="none" dirty="0"/>
              <a:t>на 2018-2019 </a:t>
            </a:r>
            <a:r>
              <a:rPr lang="uk-UA" sz="6000" cap="none" dirty="0" err="1" smtClean="0"/>
              <a:t>н.р</a:t>
            </a:r>
            <a:r>
              <a:rPr lang="uk-UA" sz="6000" cap="none" dirty="0" smtClean="0"/>
              <a:t>.</a:t>
            </a:r>
            <a:endParaRPr lang="uk-UA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569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32"/>
            <a:ext cx="12192000" cy="705081"/>
          </a:xfrm>
        </p:spPr>
        <p:txBody>
          <a:bodyPr>
            <a:normAutofit/>
          </a:bodyPr>
          <a:lstStyle/>
          <a:p>
            <a:pPr algn="ctr"/>
            <a:r>
              <a:rPr lang="uk-UA" sz="4200" cap="none" dirty="0"/>
              <a:t>Завдання на 2017-2018 </a:t>
            </a:r>
            <a:r>
              <a:rPr lang="uk-UA" sz="4200" cap="none" dirty="0" err="1" smtClean="0"/>
              <a:t>н.р</a:t>
            </a:r>
            <a:r>
              <a:rPr lang="uk-UA" sz="4200" cap="none" dirty="0" smtClean="0"/>
              <a:t>.</a:t>
            </a:r>
            <a:endParaRPr lang="ru-RU" sz="4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82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22398"/>
              </p:ext>
            </p:extLst>
          </p:nvPr>
        </p:nvGraphicFramePr>
        <p:xfrm>
          <a:off x="637142" y="980505"/>
          <a:ext cx="10917716" cy="5071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5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682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49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5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№ з/п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Завдання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Поліпшення профорієнтаційної роботи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Виконується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Адаптація навчального процесу до вимог нового Закону про вищу освіту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Виконано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Організація підготовки докторів філософії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Виконано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4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Робота по працевлаштуванню випускників та пошук нових баз практик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Виконується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7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Розширення використання програм з академічного обміну для встановлення міжнародного наукового співробітництва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Виконується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7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Приведення штатного розкладу кафедр у відповідність з нормами Закону про вищу освіту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Виконано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Розширення матеріальної бази факультету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Виконується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Інтенсифікація наукової роботи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Виконується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1484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32"/>
            <a:ext cx="12192000" cy="70508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cap="none" dirty="0"/>
              <a:t>Найважливіші завдання на 2018-2019 </a:t>
            </a:r>
            <a:r>
              <a:rPr lang="uk-UA" sz="4200" cap="none" dirty="0" err="1" smtClean="0"/>
              <a:t>н.р</a:t>
            </a:r>
            <a:r>
              <a:rPr lang="uk-UA" sz="4200" cap="none" dirty="0" smtClean="0"/>
              <a:t>.</a:t>
            </a:r>
            <a:endParaRPr lang="ru-RU" sz="4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83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45242"/>
              </p:ext>
            </p:extLst>
          </p:nvPr>
        </p:nvGraphicFramePr>
        <p:xfrm>
          <a:off x="637142" y="980505"/>
          <a:ext cx="10917716" cy="4983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1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985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5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№ з/п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Завдання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Відкриття нової спеціальності:</a:t>
                      </a:r>
                      <a:r>
                        <a:rPr lang="uk-UA" sz="2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144 – Теплоенергетика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Відкриття освітньої програми в рамках 105 спеціальності: «Фізика</a:t>
                      </a:r>
                      <a:r>
                        <a:rPr lang="uk-UA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поновлювальних джерел енергії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Відкриття лабораторії: «Альтернативна енергетика»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4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Відкриття лабораторії: «Теплофізики</a:t>
                      </a:r>
                      <a:r>
                        <a:rPr lang="uk-UA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та енергоефективності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2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Поліпшення профорієнтаційної роботи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Розширення</a:t>
                      </a:r>
                      <a:r>
                        <a:rPr lang="uk-UA" sz="20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бази партнерів факультету та залучення роботодавців до планування навчального процесу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2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Розширення матеріально-технічної бази факультету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Інтенсифікація наукової роботи та пошук додаткових джерел фінансування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062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6"/>
            <a:ext cx="12192000" cy="738239"/>
          </a:xfrm>
        </p:spPr>
        <p:txBody>
          <a:bodyPr>
            <a:normAutofit/>
          </a:bodyPr>
          <a:lstStyle/>
          <a:p>
            <a:pPr algn="ctr"/>
            <a:r>
              <a:rPr lang="uk-UA" sz="42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Подяки</a:t>
            </a:r>
            <a:endParaRPr lang="ru-RU" sz="42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84</a:t>
            </a:fld>
            <a:endParaRPr lang="en-US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543500" y="627961"/>
            <a:ext cx="11105001" cy="5783853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Заступникам декана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Інспекторам деканату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Завідувачем, секретарям і матеріально відповідальним кафедр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Членам Вченої ради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Всьому колективу фізико-енергетичного факультету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Студентському активу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Ректорату, ПФВ, бухгалтерії та ОК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8431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uk-UA" sz="6000" cap="none" dirty="0"/>
              <a:t>Дякую за увагу!</a:t>
            </a:r>
            <a:endParaRPr lang="ru-RU" sz="60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23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935"/>
            <a:ext cx="12192000" cy="7382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cap="none" dirty="0"/>
              <a:t>Дані про розподіл студентів за курсами</a:t>
            </a:r>
            <a:endParaRPr lang="ru-RU" sz="4200" cap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89489"/>
              </p:ext>
            </p:extLst>
          </p:nvPr>
        </p:nvGraphicFramePr>
        <p:xfrm>
          <a:off x="429658" y="980499"/>
          <a:ext cx="11380424" cy="5365121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2548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0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5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767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02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Курс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Кількість осіб за держзамовленням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Кількість осіб за контрактом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Загальна кількість осіб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 бакалаври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2 бакалаври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3 бакалаври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4 бакалаври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 магістри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 магістри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аспірантура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1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Загалом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204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62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3586</TotalTime>
  <Words>3066</Words>
  <Application>Microsoft Office PowerPoint</Application>
  <PresentationFormat>Широкоэкранный</PresentationFormat>
  <Paragraphs>1050</Paragraphs>
  <Slides>85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3" baseType="lpstr">
      <vt:lpstr>Arial</vt:lpstr>
      <vt:lpstr>Arial Black</vt:lpstr>
      <vt:lpstr>Calibri</vt:lpstr>
      <vt:lpstr>PT Serif</vt:lpstr>
      <vt:lpstr>Symbol</vt:lpstr>
      <vt:lpstr>Times New Roman</vt:lpstr>
      <vt:lpstr>Wingdings</vt:lpstr>
      <vt:lpstr>Wood Type</vt:lpstr>
      <vt:lpstr>Звіт</vt:lpstr>
      <vt:lpstr>Статистика осіб,  що навчаються  на факультеті</vt:lpstr>
      <vt:lpstr>Хід вступної кампанії 2018</vt:lpstr>
      <vt:lpstr>Випуск фахівців з вищою освітою</vt:lpstr>
      <vt:lpstr>Презентация PowerPoint</vt:lpstr>
      <vt:lpstr>Презентация PowerPoint</vt:lpstr>
      <vt:lpstr>Презентация PowerPoint</vt:lpstr>
      <vt:lpstr>Презентация PowerPoint</vt:lpstr>
      <vt:lpstr>Дані про розподіл студентів за курсами</vt:lpstr>
      <vt:lpstr>Кадровий потенціал факультету</vt:lpstr>
      <vt:lpstr>Персональний склад за кафедрами</vt:lpstr>
      <vt:lpstr>Навантаження за кафедрами</vt:lpstr>
      <vt:lpstr>Дотримання ліцензійних умов</vt:lpstr>
      <vt:lpstr>Вдосконалення навчального процесу</vt:lpstr>
      <vt:lpstr>Навчально-методична робота</vt:lpstr>
      <vt:lpstr>Звіт за результатами проведення внутрішнього аудиту системою управління якості освіти</vt:lpstr>
      <vt:lpstr>Результати внутрішнього аудиту</vt:lpstr>
      <vt:lpstr>Відповідність документованої інформації встановленим вимогам</vt:lpstr>
      <vt:lpstr>Склад ДЕК 2017/2018 навчального року</vt:lpstr>
      <vt:lpstr>Науково-дослідна та інноваційна діяльність</vt:lpstr>
      <vt:lpstr>Показники наукової активності</vt:lpstr>
      <vt:lpstr>Наукові публікації</vt:lpstr>
      <vt:lpstr>Гранти, проекти, запити</vt:lpstr>
      <vt:lpstr>Гранти, проекти, запити</vt:lpstr>
      <vt:lpstr>Аспірантура</vt:lpstr>
      <vt:lpstr>Студенти-переможці наукових конкурсів</vt:lpstr>
      <vt:lpstr>Конференції</vt:lpstr>
      <vt:lpstr>Розвиток  матеріальної бази</vt:lpstr>
      <vt:lpstr>Фонд модернізації</vt:lpstr>
      <vt:lpstr>Презентация PowerPoint</vt:lpstr>
      <vt:lpstr>Фонд модернізації</vt:lpstr>
      <vt:lpstr>Фонд модернізації</vt:lpstr>
      <vt:lpstr>Навчальні приміщення факультету </vt:lpstr>
      <vt:lpstr>Ненавчальні приміщення факультету</vt:lpstr>
      <vt:lpstr>Загальний обсяг закупівель для факультету </vt:lpstr>
      <vt:lpstr>Студентське самоврядування </vt:lpstr>
      <vt:lpstr>Студентське самоврядування</vt:lpstr>
      <vt:lpstr>Виховна і просвітницька діяльність</vt:lpstr>
      <vt:lpstr>Поселення до гуртожитків</vt:lpstr>
      <vt:lpstr>Свято першокурсника</vt:lpstr>
      <vt:lpstr>Розважальні заходи  для викладачів та студентів ФЕФ</vt:lpstr>
      <vt:lpstr>Розважальні заходи  для викладачів та студентів ФЕФ</vt:lpstr>
      <vt:lpstr>Заходи організовані факультетом</vt:lpstr>
      <vt:lpstr>Презентация PowerPoint</vt:lpstr>
      <vt:lpstr>Спортивні досягнення</vt:lpstr>
      <vt:lpstr>Спортивні досягнення 2017</vt:lpstr>
      <vt:lpstr>Спортивні досягнення 2017-2018</vt:lpstr>
      <vt:lpstr>Заходи, організовані фізико-енергетичним факультетом</vt:lpstr>
      <vt:lpstr>Заходи, організовані факультетом</vt:lpstr>
      <vt:lpstr>Заходи, організовані факультетом</vt:lpstr>
      <vt:lpstr>Загальноуніверситетські заходи, в яких активно приймав участь ФЕФ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Загальноуніверситетські заходи, в яких активно приймав участь ФЕФ</vt:lpstr>
      <vt:lpstr>Загальноуніверситетські заходи, в яких активно приймав участь ФЕФ</vt:lpstr>
      <vt:lpstr>Загальноуніверситетські заходи, в яких активно приймав участь ФЕФ</vt:lpstr>
      <vt:lpstr>Загальноуніверситетські заходи, в яких активно приймав участь ФЕФ</vt:lpstr>
      <vt:lpstr>Загальноуніверситетські заходи, в яких активно приймав участь ФЕФ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Заходи, організовані факультетом</vt:lpstr>
      <vt:lpstr>Найважливіші завдання  на 2018-2019 н.р.</vt:lpstr>
      <vt:lpstr>Завдання на 2017-2018 н.р.</vt:lpstr>
      <vt:lpstr>Найважливіші завдання на 2018-2019 н.р.</vt:lpstr>
      <vt:lpstr>Подяки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</dc:creator>
  <cp:lastModifiedBy>Dean of Faculty</cp:lastModifiedBy>
  <cp:revision>233</cp:revision>
  <cp:lastPrinted>2018-10-16T12:18:23Z</cp:lastPrinted>
  <dcterms:created xsi:type="dcterms:W3CDTF">2014-09-12T02:14:24Z</dcterms:created>
  <dcterms:modified xsi:type="dcterms:W3CDTF">2018-10-16T13:37:58Z</dcterms:modified>
</cp:coreProperties>
</file>